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22A301D-5797-48AE-932A-FF2D866E2020}">
  <a:tblStyle styleId="{F22A301D-5797-48AE-932A-FF2D866E202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fd1bf982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fd1bf982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2cb78a3f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2cb78a3f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2cb78a3f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2cb78a3f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3b6f2177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3b6f2177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3b6f2177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3b6f2177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4.png"/><Relationship Id="rId13" Type="http://schemas.openxmlformats.org/officeDocument/2006/relationships/image" Target="../media/image4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11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11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Relationship Id="rId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7163" y="2245650"/>
            <a:ext cx="3042376" cy="17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46575" y="202950"/>
            <a:ext cx="788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Two Photon Exchange Contribution to Elastic </a:t>
            </a:r>
            <a:r>
              <a:rPr b="1" i="1" lang="en" sz="1800"/>
              <a:t>e-n</a:t>
            </a:r>
            <a:r>
              <a:rPr b="1" lang="en" sz="1800"/>
              <a:t> Scattering (nTPE)</a:t>
            </a:r>
            <a:endParaRPr b="1" sz="18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7632" y="1086999"/>
            <a:ext cx="2778644" cy="5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40225" y="672125"/>
            <a:ext cx="5400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Born approx. separate Sach’s FF with Rosenbluth technique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 extract FF from y-intercept and slope where reduced cross section τG</a:t>
            </a:r>
            <a:r>
              <a:rPr baseline="-25000" lang="en"/>
              <a:t>M</a:t>
            </a:r>
            <a:r>
              <a:rPr baseline="30000" lang="en"/>
              <a:t>2</a:t>
            </a:r>
            <a:r>
              <a:rPr lang="en"/>
              <a:t>+εG</a:t>
            </a:r>
            <a:r>
              <a:rPr baseline="-25000" lang="en"/>
              <a:t>E</a:t>
            </a:r>
            <a:r>
              <a:rPr baseline="30000" lang="en"/>
              <a:t>2 </a:t>
            </a:r>
            <a:r>
              <a:rPr lang="en"/>
              <a:t>linear in 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Obtain Rosenbluth slope (RS) for neutron at our kinematics with measurements at different </a:t>
            </a:r>
            <a:r>
              <a:rPr lang="en">
                <a:solidFill>
                  <a:schemeClr val="dk1"/>
                </a:solidFill>
              </a:rPr>
              <a:t>ε</a:t>
            </a:r>
            <a:r>
              <a:rPr lang="en"/>
              <a:t> (world data are sparse!)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Discrepancy between recoil polarimetry result in one photon exchange (OPE) and Rosenbluth technique result can be explained by </a:t>
            </a:r>
            <a:r>
              <a:rPr b="1" lang="en"/>
              <a:t>TPE</a:t>
            </a:r>
            <a:r>
              <a:rPr lang="en"/>
              <a:t> 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9373" y="3224813"/>
            <a:ext cx="199526" cy="5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75324">
            <a:off x="7742491" y="2701647"/>
            <a:ext cx="199519" cy="79088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7444924" y="3033849"/>
            <a:ext cx="65400" cy="65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8156900" y="2933800"/>
            <a:ext cx="65400" cy="65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3655" y="3315480"/>
            <a:ext cx="645125" cy="4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17438">
            <a:off x="7615859" y="3142008"/>
            <a:ext cx="521386" cy="47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9900" y="2884925"/>
            <a:ext cx="2881376" cy="210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38798" y="748322"/>
            <a:ext cx="2881377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1110400" y="3531870"/>
            <a:ext cx="1251900" cy="159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 rot="5400000">
            <a:off x="2471275" y="3576775"/>
            <a:ext cx="6909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nTPE</a:t>
            </a:r>
            <a:endParaRPr b="1" sz="900"/>
          </a:p>
        </p:txBody>
      </p:sp>
      <p:sp>
        <p:nvSpPr>
          <p:cNvPr id="68" name="Google Shape;68;p13"/>
          <p:cNvSpPr/>
          <p:nvPr/>
        </p:nvSpPr>
        <p:spPr>
          <a:xfrm>
            <a:off x="2743200" y="3256242"/>
            <a:ext cx="199500" cy="21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9" name="Google Shape;69;p13"/>
          <p:cNvCxnSpPr/>
          <p:nvPr/>
        </p:nvCxnSpPr>
        <p:spPr>
          <a:xfrm>
            <a:off x="2821975" y="3246199"/>
            <a:ext cx="0" cy="21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70" name="Google Shape;7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70650" y="1610854"/>
            <a:ext cx="3042376" cy="61878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3111275" y="2571750"/>
            <a:ext cx="2529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Will extract S</a:t>
            </a:r>
            <a:r>
              <a:rPr baseline="30000" i="1" lang="en" sz="1000"/>
              <a:t>n</a:t>
            </a:r>
            <a:r>
              <a:rPr i="1" lang="en" sz="1000"/>
              <a:t>, the Rosenbluth slope for the neutron, and be able to </a:t>
            </a:r>
            <a:r>
              <a:rPr i="1" lang="en" sz="1000"/>
              <a:t>distinguish</a:t>
            </a:r>
            <a:r>
              <a:rPr i="1" lang="en" sz="1000"/>
              <a:t> between theoretical TPE corrections</a:t>
            </a:r>
            <a:endParaRPr i="1" sz="1000"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00398" y="3256244"/>
            <a:ext cx="2484651" cy="1817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74164" y="4225900"/>
            <a:ext cx="1853358" cy="5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16639" y="4549900"/>
            <a:ext cx="1290210" cy="4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6931866" y="4248825"/>
            <a:ext cx="323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ε</a:t>
            </a:r>
            <a:endParaRPr sz="700"/>
          </a:p>
        </p:txBody>
      </p:sp>
      <p:sp>
        <p:nvSpPr>
          <p:cNvPr id="76" name="Google Shape;76;p13"/>
          <p:cNvSpPr txBox="1"/>
          <p:nvPr/>
        </p:nvSpPr>
        <p:spPr>
          <a:xfrm>
            <a:off x="6935617" y="4535858"/>
            <a:ext cx="323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ε</a:t>
            </a:r>
            <a:endParaRPr sz="700"/>
          </a:p>
        </p:txBody>
      </p:sp>
      <p:sp>
        <p:nvSpPr>
          <p:cNvPr id="77" name="Google Shape;77;p13"/>
          <p:cNvSpPr/>
          <p:nvPr/>
        </p:nvSpPr>
        <p:spPr>
          <a:xfrm>
            <a:off x="8825768" y="1214730"/>
            <a:ext cx="199500" cy="348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Google Shape;82;p14"/>
          <p:cNvGraphicFramePr/>
          <p:nvPr/>
        </p:nvGraphicFramePr>
        <p:xfrm>
          <a:off x="4107925" y="86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{F22A301D-5797-48AE-932A-FF2D866E2020}</a:tableStyleId>
              </a:tblPr>
              <a:tblGrid>
                <a:gridCol w="660800"/>
                <a:gridCol w="802175"/>
                <a:gridCol w="638900"/>
                <a:gridCol w="638900"/>
                <a:gridCol w="638900"/>
                <a:gridCol w="638900"/>
                <a:gridCol w="675925"/>
              </a:tblGrid>
              <a:tr h="442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Kin</a:t>
                      </a:r>
                      <a:endParaRPr sz="13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</a:t>
                      </a:r>
                      <a:r>
                        <a:rPr baseline="30000" i="1"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aseline="30000" i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(GeV/c)</a:t>
                      </a:r>
                      <a:r>
                        <a:rPr baseline="30000" lang="en" sz="900"/>
                        <a:t>2</a:t>
                      </a:r>
                      <a:endParaRPr baseline="30000" sz="90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i="1" sz="13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(GeV)</a:t>
                      </a:r>
                      <a:endParaRPr sz="13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E’</a:t>
                      </a:r>
                      <a:endParaRPr i="1" sz="13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(GeV)</a:t>
                      </a:r>
                      <a:endParaRPr sz="13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θ</a:t>
                      </a:r>
                      <a:r>
                        <a:rPr baseline="-25000" i="1"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BB</a:t>
                      </a:r>
                      <a:endParaRPr baseline="-25000" i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(deg)</a:t>
                      </a:r>
                      <a:endParaRPr sz="13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θ</a:t>
                      </a:r>
                      <a:r>
                        <a:rPr baseline="-25000" i="1"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SBS</a:t>
                      </a:r>
                      <a:endParaRPr baseline="-25000" i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(deg)</a:t>
                      </a:r>
                      <a:endParaRPr sz="13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</a:t>
                      </a:r>
                      <a:r>
                        <a:rPr b="1" i="1" lang="en" sz="1900"/>
                        <a:t>ε</a:t>
                      </a:r>
                      <a:endParaRPr b="1" i="1" sz="19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6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SBS9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4.5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4.03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1.63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49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22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0.523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6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SBS8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4.5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5.97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3.59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" sz="1350">
                          <a:solidFill>
                            <a:schemeClr val="dk1"/>
                          </a:solidFill>
                        </a:rPr>
                        <a:t>6.5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29.4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0.915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3" name="Google Shape;83;p14"/>
          <p:cNvSpPr txBox="1"/>
          <p:nvPr/>
        </p:nvSpPr>
        <p:spPr>
          <a:xfrm>
            <a:off x="746575" y="202950"/>
            <a:ext cx="788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Kinematics and Projected Uncertainty</a:t>
            </a:r>
            <a:endParaRPr b="1" sz="1800"/>
          </a:p>
        </p:txBody>
      </p:sp>
      <p:graphicFrame>
        <p:nvGraphicFramePr>
          <p:cNvPr id="84" name="Google Shape;84;p14"/>
          <p:cNvGraphicFramePr/>
          <p:nvPr/>
        </p:nvGraphicFramePr>
        <p:xfrm>
          <a:off x="4275658" y="21245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{F22A301D-5797-48AE-932A-FF2D866E2020}</a:tableStyleId>
              </a:tblPr>
              <a:tblGrid>
                <a:gridCol w="2197675"/>
                <a:gridCol w="969175"/>
                <a:gridCol w="1357550"/>
              </a:tblGrid>
              <a:tr h="243100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</a:rPr>
                        <a:t>                                            </a:t>
                      </a:r>
                      <a:r>
                        <a:rPr lang="en" sz="1050">
                          <a:solidFill>
                            <a:schemeClr val="dk1"/>
                          </a:solidFill>
                        </a:rPr>
                        <a:t>Systematic Uncertainty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85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50"/>
                        <a:t>ε</a:t>
                      </a:r>
                      <a:endParaRPr b="1" sz="14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0.599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0.838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Acceptance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0.5%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0.4%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Inelastic contamination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0.9%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0.6%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Nucleon misidentification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0.6%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6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Syst. uncertainty on </a:t>
                      </a:r>
                      <a:endParaRPr sz="105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(quadratic sum of the above)</a:t>
                      </a:r>
                      <a:endParaRPr sz="90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1.3%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1.0%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5" name="Google Shape;85;p14"/>
          <p:cNvGraphicFramePr/>
          <p:nvPr/>
        </p:nvGraphicFramePr>
        <p:xfrm>
          <a:off x="4275671" y="39220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{F22A301D-5797-48AE-932A-FF2D866E2020}</a:tableStyleId>
              </a:tblPr>
              <a:tblGrid>
                <a:gridCol w="3762375"/>
                <a:gridCol w="762000"/>
              </a:tblGrid>
              <a:tr h="193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Syst. uncertainty on slope 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±0.01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Projected systematic uncertainty  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±0.01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                         , Eur. Phys. J. A51, 19 (2015)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±0.05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/>
                        <a:t>Combined uncertainty on TPE contribution to </a:t>
                      </a:r>
                      <a:r>
                        <a:rPr b="1" i="1" lang="en" sz="105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b="1" baseline="30000" i="1" lang="en" sz="1200">
                          <a:solidFill>
                            <a:srgbClr val="FF0000"/>
                          </a:solidFill>
                        </a:rPr>
                        <a:t>n</a:t>
                      </a:r>
                      <a:endParaRPr b="1" baseline="30000" i="1" sz="1200">
                        <a:solidFill>
                          <a:srgbClr val="FF0000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1"/>
                          </a:solidFill>
                        </a:rPr>
                        <a:t>± 0.016</a:t>
                      </a:r>
                      <a:endParaRPr b="1" sz="10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7175" y="4447825"/>
            <a:ext cx="942850" cy="2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4173" y="4180483"/>
            <a:ext cx="616527" cy="2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1275" y="3946900"/>
            <a:ext cx="575350" cy="2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7609" y="3482233"/>
            <a:ext cx="404716" cy="2248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108975" y="619075"/>
            <a:ext cx="3999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SBS8 and SBS9 provide the two measurements of </a:t>
            </a:r>
            <a:r>
              <a:rPr lang="en">
                <a:solidFill>
                  <a:schemeClr val="dk1"/>
                </a:solidFill>
              </a:rPr>
              <a:t>ε (SBS9 data collection ongoing!)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Will measure ε via ratio method for simultaneous measurement of D(e,e’n) and D(e,e’p) (Durand technique) reducing systematic uncertainties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69683" y="4717092"/>
            <a:ext cx="5116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</a:rPr>
              <a:t>We expect </a:t>
            </a:r>
            <a:r>
              <a:rPr b="1" lang="en" sz="1350">
                <a:solidFill>
                  <a:srgbClr val="FF0000"/>
                </a:solidFill>
              </a:rPr>
              <a:t>S</a:t>
            </a:r>
            <a:r>
              <a:rPr b="1" baseline="30000" lang="en" sz="1350">
                <a:solidFill>
                  <a:srgbClr val="FF0000"/>
                </a:solidFill>
              </a:rPr>
              <a:t>n</a:t>
            </a:r>
            <a:r>
              <a:rPr b="1" lang="en" sz="1350">
                <a:solidFill>
                  <a:schemeClr val="dk1"/>
                </a:solidFill>
              </a:rPr>
              <a:t> = 0.063 ± 0.010 (stat) ± 0.012 (syst) </a:t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127" y="2440887"/>
            <a:ext cx="1512176" cy="2617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797091" y="2191925"/>
            <a:ext cx="511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Using the experimental observable A</a:t>
            </a:r>
            <a:endParaRPr i="1" sz="1000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93023" y="2761438"/>
            <a:ext cx="2083564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08387" y="2813433"/>
            <a:ext cx="79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where</a:t>
            </a:r>
            <a:endParaRPr i="1" sz="1000"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3917" y="3469683"/>
            <a:ext cx="2489358" cy="2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551312" y="3178783"/>
            <a:ext cx="79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and</a:t>
            </a:r>
            <a:endParaRPr i="1" sz="1000"/>
          </a:p>
        </p:txBody>
      </p:sp>
      <p:sp>
        <p:nvSpPr>
          <p:cNvPr id="98" name="Google Shape;98;p14"/>
          <p:cNvSpPr txBox="1"/>
          <p:nvPr/>
        </p:nvSpPr>
        <p:spPr>
          <a:xfrm>
            <a:off x="809557" y="3892025"/>
            <a:ext cx="79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where</a:t>
            </a:r>
            <a:endParaRPr i="1" sz="1000"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83850" y="3799200"/>
            <a:ext cx="942850" cy="52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21639" y="3918516"/>
            <a:ext cx="328670" cy="2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97969" y="4300038"/>
            <a:ext cx="1860396" cy="52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826325" y="4391700"/>
            <a:ext cx="69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And with</a:t>
            </a:r>
            <a:endParaRPr i="1"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746575" y="202950"/>
            <a:ext cx="788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Analysis Timeline and Current Status</a:t>
            </a:r>
            <a:endParaRPr b="1" sz="1800"/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312" y="2571750"/>
            <a:ext cx="5518176" cy="235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185175" y="619075"/>
            <a:ext cx="86094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/>
              <a:t>First pass calibrations of BBCal and HCal for all kinematics -</a:t>
            </a:r>
            <a:r>
              <a:rPr i="1" lang="en" sz="1300"/>
              <a:t>calibration scripts written and tested, most calibrations complete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First mass replay and analysis </a:t>
            </a:r>
            <a:r>
              <a:rPr i="1" lang="en" sz="1300"/>
              <a:t>-mass replay and analysis shell scripts written and tested</a:t>
            </a:r>
            <a:endParaRPr i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Refined calibrations (BBCal, HCal, Optics) </a:t>
            </a:r>
            <a:r>
              <a:rPr i="1" lang="en" sz="1300"/>
              <a:t>-pending second replay</a:t>
            </a:r>
            <a:endParaRPr i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Second mass replay and analysis </a:t>
            </a:r>
            <a:r>
              <a:rPr i="1" lang="en" sz="1300">
                <a:solidFill>
                  <a:schemeClr val="dk1"/>
                </a:solidFill>
              </a:rPr>
              <a:t>-pending second replay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Physics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HCal uniformity and systematics analysis </a:t>
            </a:r>
            <a:r>
              <a:rPr i="1" lang="en" sz="1300"/>
              <a:t>-HCal uniformity analysis script written</a:t>
            </a:r>
            <a:endParaRPr i="1"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Combination of kinematics and extraction of observables </a:t>
            </a:r>
            <a:r>
              <a:rPr i="1" lang="en" sz="1300"/>
              <a:t>-Ongoing</a:t>
            </a:r>
            <a:endParaRPr i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Preparation of publication</a:t>
            </a:r>
            <a:endParaRPr sz="1300"/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6639" y="4549900"/>
            <a:ext cx="1290210" cy="4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6182775" y="3269538"/>
            <a:ext cx="261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We’re nearly ready to do some serious analysis!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16"/>
          <p:cNvGraphicFramePr/>
          <p:nvPr/>
        </p:nvGraphicFramePr>
        <p:xfrm>
          <a:off x="4278050" y="86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{F22A301D-5797-48AE-932A-FF2D866E2020}</a:tableStyleId>
              </a:tblPr>
              <a:tblGrid>
                <a:gridCol w="636850"/>
                <a:gridCol w="773100"/>
                <a:gridCol w="615750"/>
                <a:gridCol w="615750"/>
                <a:gridCol w="615750"/>
                <a:gridCol w="615750"/>
                <a:gridCol w="651425"/>
              </a:tblGrid>
              <a:tr h="547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Kin</a:t>
                      </a:r>
                      <a:endParaRPr sz="13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</a:t>
                      </a:r>
                      <a:r>
                        <a:rPr baseline="30000" i="1"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aseline="30000" i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(GeV/c)</a:t>
                      </a:r>
                      <a:r>
                        <a:rPr baseline="30000" lang="en" sz="900"/>
                        <a:t>2</a:t>
                      </a:r>
                      <a:endParaRPr baseline="30000" sz="90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i="1" sz="13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(GeV)</a:t>
                      </a:r>
                      <a:endParaRPr sz="13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E’</a:t>
                      </a:r>
                      <a:endParaRPr i="1" sz="13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(GeV)</a:t>
                      </a:r>
                      <a:endParaRPr sz="13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θ</a:t>
                      </a:r>
                      <a:r>
                        <a:rPr baseline="-25000" i="1"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BB</a:t>
                      </a:r>
                      <a:endParaRPr baseline="-25000" i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(deg)</a:t>
                      </a:r>
                      <a:endParaRPr sz="13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θ</a:t>
                      </a:r>
                      <a:r>
                        <a:rPr baseline="-25000" i="1" lang="en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SBS</a:t>
                      </a:r>
                      <a:endParaRPr baseline="-25000" i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/>
                        <a:t>(deg)</a:t>
                      </a:r>
                      <a:endParaRPr sz="13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</a:t>
                      </a:r>
                      <a:r>
                        <a:rPr b="1" i="1" lang="en" sz="1900"/>
                        <a:t>ε</a:t>
                      </a:r>
                      <a:endParaRPr b="1" i="1" sz="19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SBS9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4.5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4.03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1.63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49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22.5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0.523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SBS8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4.5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6.0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3.59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26.5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29.9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chemeClr val="dk1"/>
                          </a:solidFill>
                        </a:rPr>
                        <a:t>0.804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7" name="Google Shape;117;p16"/>
          <p:cNvSpPr txBox="1"/>
          <p:nvPr/>
        </p:nvSpPr>
        <p:spPr>
          <a:xfrm>
            <a:off x="746575" y="202950"/>
            <a:ext cx="788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Kinematics and Projected Uncertainty</a:t>
            </a:r>
            <a:endParaRPr b="1" sz="1800"/>
          </a:p>
        </p:txBody>
      </p:sp>
      <p:graphicFrame>
        <p:nvGraphicFramePr>
          <p:cNvPr id="118" name="Google Shape;118;p16"/>
          <p:cNvGraphicFramePr/>
          <p:nvPr/>
        </p:nvGraphicFramePr>
        <p:xfrm>
          <a:off x="4275658" y="21245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{F22A301D-5797-48AE-932A-FF2D866E2020}</a:tableStyleId>
              </a:tblPr>
              <a:tblGrid>
                <a:gridCol w="2197675"/>
                <a:gridCol w="969175"/>
                <a:gridCol w="1357550"/>
              </a:tblGrid>
              <a:tr h="243100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solidFill>
                            <a:schemeClr val="dk1"/>
                          </a:solidFill>
                        </a:rPr>
                        <a:t>                                            Systematic Uncertainty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85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50"/>
                        <a:t>ε</a:t>
                      </a:r>
                      <a:endParaRPr b="1" sz="14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0.599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0.838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Acceptance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0.5%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0.4%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Inelastic contamination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0.9%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0.6%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Nucleon misidentification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0.6%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6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Syst. uncertainty on </a:t>
                      </a:r>
                      <a:endParaRPr sz="105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(quadratic sum of the above)</a:t>
                      </a:r>
                      <a:endParaRPr sz="90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1.3%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1.0%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9" name="Google Shape;119;p16"/>
          <p:cNvGraphicFramePr/>
          <p:nvPr/>
        </p:nvGraphicFramePr>
        <p:xfrm>
          <a:off x="4275671" y="39220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{F22A301D-5797-48AE-932A-FF2D866E2020}</a:tableStyleId>
              </a:tblPr>
              <a:tblGrid>
                <a:gridCol w="3762375"/>
                <a:gridCol w="762000"/>
              </a:tblGrid>
              <a:tr h="193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Syst. uncertainty on slope 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±0.01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Projected systematic uncertainty  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±0.01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                         , Eur. Phys. J. A51, 19 (2015)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/>
                        <a:t>±0.05</a:t>
                      </a:r>
                      <a:endParaRPr sz="1050"/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/>
                        <a:t>Combined uncertainty on TPE contribution to </a:t>
                      </a:r>
                      <a:r>
                        <a:rPr b="1" i="1" lang="en" sz="105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b="1" baseline="30000" i="1" lang="en" sz="1200">
                          <a:solidFill>
                            <a:srgbClr val="FF0000"/>
                          </a:solidFill>
                        </a:rPr>
                        <a:t>n</a:t>
                      </a:r>
                      <a:endParaRPr b="1" baseline="30000" i="1" sz="1200">
                        <a:solidFill>
                          <a:srgbClr val="FF0000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1"/>
                          </a:solidFill>
                        </a:rPr>
                        <a:t>± 0.016</a:t>
                      </a:r>
                      <a:endParaRPr b="1" sz="1050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7175" y="4447825"/>
            <a:ext cx="942850" cy="2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4173" y="4180483"/>
            <a:ext cx="616527" cy="2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1275" y="3946900"/>
            <a:ext cx="575350" cy="2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7609" y="3482233"/>
            <a:ext cx="404716" cy="22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108975" y="619075"/>
            <a:ext cx="3999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SBS8 and SBS9 provide the two measurements of </a:t>
            </a:r>
            <a:r>
              <a:rPr lang="en">
                <a:solidFill>
                  <a:schemeClr val="dk1"/>
                </a:solidFill>
              </a:rPr>
              <a:t>ε (SBS9 data collection ongoing!)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Will measure ε via ratio method for simultaneous measurement of D(e,e’n) and D(e,e’p) (Durand technique) reducing systematic uncertainties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69683" y="4717092"/>
            <a:ext cx="5116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</a:rPr>
              <a:t>We expect </a:t>
            </a:r>
            <a:r>
              <a:rPr b="1" lang="en" sz="1350">
                <a:solidFill>
                  <a:srgbClr val="FF0000"/>
                </a:solidFill>
              </a:rPr>
              <a:t>S</a:t>
            </a:r>
            <a:r>
              <a:rPr b="1" baseline="30000" lang="en" sz="1350">
                <a:solidFill>
                  <a:srgbClr val="FF0000"/>
                </a:solidFill>
              </a:rPr>
              <a:t>n</a:t>
            </a:r>
            <a:r>
              <a:rPr b="1" lang="en" sz="1350">
                <a:solidFill>
                  <a:schemeClr val="dk1"/>
                </a:solidFill>
              </a:rPr>
              <a:t> = 0.063 ± 0.010 (stat) ± 0.012 (syst) </a:t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127" y="2440887"/>
            <a:ext cx="1512176" cy="26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797091" y="2191925"/>
            <a:ext cx="511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Using the experimental observable A</a:t>
            </a:r>
            <a:endParaRPr i="1" sz="1000"/>
          </a:p>
        </p:txBody>
      </p:sp>
      <p:pic>
        <p:nvPicPr>
          <p:cNvPr id="128" name="Google Shape;12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93023" y="2761438"/>
            <a:ext cx="2083564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808387" y="2813433"/>
            <a:ext cx="79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where</a:t>
            </a:r>
            <a:endParaRPr i="1" sz="1000"/>
          </a:p>
        </p:txBody>
      </p:sp>
      <p:pic>
        <p:nvPicPr>
          <p:cNvPr id="130" name="Google Shape;13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3917" y="3469683"/>
            <a:ext cx="2489358" cy="2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551312" y="3178783"/>
            <a:ext cx="79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and</a:t>
            </a:r>
            <a:endParaRPr i="1" sz="1000"/>
          </a:p>
        </p:txBody>
      </p:sp>
      <p:sp>
        <p:nvSpPr>
          <p:cNvPr id="132" name="Google Shape;132;p16"/>
          <p:cNvSpPr txBox="1"/>
          <p:nvPr/>
        </p:nvSpPr>
        <p:spPr>
          <a:xfrm>
            <a:off x="809557" y="3892025"/>
            <a:ext cx="79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where</a:t>
            </a:r>
            <a:endParaRPr i="1" sz="1000"/>
          </a:p>
        </p:txBody>
      </p:sp>
      <p:pic>
        <p:nvPicPr>
          <p:cNvPr id="133" name="Google Shape;133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83850" y="3799200"/>
            <a:ext cx="942850" cy="52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21639" y="3918516"/>
            <a:ext cx="328670" cy="2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97969" y="4300038"/>
            <a:ext cx="1860396" cy="52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826325" y="4391700"/>
            <a:ext cx="69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And with</a:t>
            </a:r>
            <a:endParaRPr i="1"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/>
        </p:nvSpPr>
        <p:spPr>
          <a:xfrm>
            <a:off x="311700" y="2153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</a:t>
            </a:r>
            <a:r>
              <a:rPr baseline="-25000" lang="en" sz="2800"/>
              <a:t>M</a:t>
            </a:r>
            <a:r>
              <a:rPr baseline="30000" lang="en" sz="2800"/>
              <a:t>n</a:t>
            </a:r>
            <a:r>
              <a:rPr lang="en" sz="2800"/>
              <a:t> Performance - Nucleon Position, Deuterium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10098258" y="41454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475" y="818600"/>
            <a:ext cx="2835174" cy="201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6475" y="2877501"/>
            <a:ext cx="2835164" cy="200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/>
          <p:nvPr/>
        </p:nvSpPr>
        <p:spPr>
          <a:xfrm rot="5400000">
            <a:off x="6424965" y="2075682"/>
            <a:ext cx="237300" cy="327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2624" y="994725"/>
            <a:ext cx="1637550" cy="319863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/>
          <p:nvPr/>
        </p:nvSpPr>
        <p:spPr>
          <a:xfrm rot="-5400000">
            <a:off x="7393490" y="2020957"/>
            <a:ext cx="237300" cy="327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 rot="-5400000">
            <a:off x="7552215" y="4251857"/>
            <a:ext cx="237300" cy="327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rot="-5400000">
            <a:off x="8390415" y="4251857"/>
            <a:ext cx="237300" cy="327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7479420" y="747827"/>
            <a:ext cx="278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Nucleon Position HCal</a:t>
            </a:r>
            <a:endParaRPr sz="800"/>
          </a:p>
        </p:txBody>
      </p:sp>
      <p:sp>
        <p:nvSpPr>
          <p:cNvPr id="151" name="Google Shape;151;p17"/>
          <p:cNvSpPr/>
          <p:nvPr/>
        </p:nvSpPr>
        <p:spPr>
          <a:xfrm rot="-5400000">
            <a:off x="7399815" y="2312986"/>
            <a:ext cx="237300" cy="327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 rot="-5400000">
            <a:off x="5174665" y="1127482"/>
            <a:ext cx="237300" cy="327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7353896" y="4539071"/>
            <a:ext cx="740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Neutrons</a:t>
            </a:r>
            <a:endParaRPr sz="900"/>
          </a:p>
        </p:txBody>
      </p:sp>
      <p:sp>
        <p:nvSpPr>
          <p:cNvPr id="154" name="Google Shape;154;p17"/>
          <p:cNvSpPr txBox="1"/>
          <p:nvPr/>
        </p:nvSpPr>
        <p:spPr>
          <a:xfrm>
            <a:off x="8196314" y="4539082"/>
            <a:ext cx="625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Protons</a:t>
            </a:r>
            <a:endParaRPr sz="900"/>
          </a:p>
        </p:txBody>
      </p:sp>
      <p:sp>
        <p:nvSpPr>
          <p:cNvPr id="155" name="Google Shape;155;p17"/>
          <p:cNvSpPr/>
          <p:nvPr/>
        </p:nvSpPr>
        <p:spPr>
          <a:xfrm>
            <a:off x="7221005" y="972800"/>
            <a:ext cx="32100" cy="343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940450"/>
            <a:ext cx="3091953" cy="405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