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190f0ed9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190f0ed9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329338721a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329338721a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329338721a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329338721a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329338721a_1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329338721a_1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329338721a_1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329338721a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329338721a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329338721a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329338721a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329338721a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31a96c01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31a96c01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329338721a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329338721a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48c565a0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48c565a0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329338721a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329338721a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31a96c011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31a96c011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48c565a04e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48c565a04e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48c565a04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48c565a04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48c565a04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48c565a04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48c565a04e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48c565a04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48c565a04e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48c565a04e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48c565a04e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48c565a04e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32c669169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32c669169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0fd1bf982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0fd1bf982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32c669169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32c669169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32c669169e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32c669169e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31a96c011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31a96c011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31a96c011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31a96c011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31a96c011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31a96c011a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31a96c011a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31a96c011a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29338721a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329338721a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32c669169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32c669169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329338721a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329338721a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31.png"/><Relationship Id="rId7"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29.png"/><Relationship Id="rId7" Type="http://schemas.openxmlformats.org/officeDocument/2006/relationships/image" Target="../media/image35.png"/><Relationship Id="rId8"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51.png"/><Relationship Id="rId6"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4.png"/><Relationship Id="rId7" Type="http://schemas.openxmlformats.org/officeDocument/2006/relationships/image" Target="../media/image36.png"/><Relationship Id="rId8"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43.png"/><Relationship Id="rId5" Type="http://schemas.openxmlformats.org/officeDocument/2006/relationships/image" Target="../media/image52.png"/><Relationship Id="rId6"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48.png"/><Relationship Id="rId10" Type="http://schemas.openxmlformats.org/officeDocument/2006/relationships/image" Target="../media/image67.png"/><Relationship Id="rId9" Type="http://schemas.openxmlformats.org/officeDocument/2006/relationships/image" Target="../media/image65.png"/><Relationship Id="rId5" Type="http://schemas.openxmlformats.org/officeDocument/2006/relationships/image" Target="../media/image54.png"/><Relationship Id="rId6" Type="http://schemas.openxmlformats.org/officeDocument/2006/relationships/image" Target="../media/image53.png"/><Relationship Id="rId7" Type="http://schemas.openxmlformats.org/officeDocument/2006/relationships/image" Target="../media/image64.png"/><Relationship Id="rId8"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8.png"/><Relationship Id="rId4" Type="http://schemas.openxmlformats.org/officeDocument/2006/relationships/image" Target="../media/image66.png"/><Relationship Id="rId5" Type="http://schemas.openxmlformats.org/officeDocument/2006/relationships/image" Target="../media/image71.png"/><Relationship Id="rId6"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8.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3.png"/><Relationship Id="rId4" Type="http://schemas.openxmlformats.org/officeDocument/2006/relationships/image" Target="../media/image76.png"/><Relationship Id="rId5"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image" Target="../media/image77.png"/><Relationship Id="rId5"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5.png"/><Relationship Id="rId6" Type="http://schemas.openxmlformats.org/officeDocument/2006/relationships/image" Target="../media/image77.png"/><Relationship Id="rId7" Type="http://schemas.openxmlformats.org/officeDocument/2006/relationships/image" Target="../media/image80.png"/><Relationship Id="rId8"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2.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18.png"/><Relationship Id="rId5" Type="http://schemas.openxmlformats.org/officeDocument/2006/relationships/image" Target="../media/image82.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311700" y="215350"/>
            <a:ext cx="8520600" cy="10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t>The SBS Hadronic Calorimeter</a:t>
            </a:r>
            <a:endParaRPr sz="2800"/>
          </a:p>
          <a:p>
            <a:pPr indent="0" lvl="0" marL="0" rtl="0" algn="ctr">
              <a:spcBef>
                <a:spcPts val="0"/>
              </a:spcBef>
              <a:spcAft>
                <a:spcPts val="0"/>
              </a:spcAft>
              <a:buNone/>
            </a:pPr>
            <a:r>
              <a:rPr lang="en"/>
              <a:t>Design, Calibration, Status, and Performance</a:t>
            </a:r>
            <a:r>
              <a:rPr lang="en" sz="2800"/>
              <a:t> </a:t>
            </a:r>
            <a:endParaRPr sz="2800">
              <a:solidFill>
                <a:srgbClr val="000000"/>
              </a:solidFill>
            </a:endParaRPr>
          </a:p>
        </p:txBody>
      </p:sp>
      <p:pic>
        <p:nvPicPr>
          <p:cNvPr id="55" name="Google Shape;55;p13"/>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56" name="Google Shape;56;p13"/>
          <p:cNvPicPr preferRelativeResize="0"/>
          <p:nvPr/>
        </p:nvPicPr>
        <p:blipFill>
          <a:blip r:embed="rId4">
            <a:alphaModFix/>
          </a:blip>
          <a:stretch>
            <a:fillRect/>
          </a:stretch>
        </p:blipFill>
        <p:spPr>
          <a:xfrm>
            <a:off x="6107899" y="4690927"/>
            <a:ext cx="1280810" cy="379499"/>
          </a:xfrm>
          <a:prstGeom prst="rect">
            <a:avLst/>
          </a:prstGeom>
          <a:noFill/>
          <a:ln>
            <a:noFill/>
          </a:ln>
        </p:spPr>
      </p:pic>
      <p:pic>
        <p:nvPicPr>
          <p:cNvPr id="57" name="Google Shape;57;p13"/>
          <p:cNvPicPr preferRelativeResize="0"/>
          <p:nvPr/>
        </p:nvPicPr>
        <p:blipFill>
          <a:blip r:embed="rId5">
            <a:alphaModFix/>
          </a:blip>
          <a:stretch>
            <a:fillRect/>
          </a:stretch>
        </p:blipFill>
        <p:spPr>
          <a:xfrm>
            <a:off x="2621019" y="2842850"/>
            <a:ext cx="3826626" cy="1754749"/>
          </a:xfrm>
          <a:prstGeom prst="rect">
            <a:avLst/>
          </a:prstGeom>
          <a:noFill/>
          <a:ln>
            <a:noFill/>
          </a:ln>
        </p:spPr>
      </p:pic>
      <p:sp>
        <p:nvSpPr>
          <p:cNvPr id="58" name="Google Shape;58;p13"/>
          <p:cNvSpPr txBox="1"/>
          <p:nvPr/>
        </p:nvSpPr>
        <p:spPr>
          <a:xfrm>
            <a:off x="311700" y="1510750"/>
            <a:ext cx="8520600" cy="10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Sebastian Seeds</a:t>
            </a:r>
            <a:endParaRPr sz="1800"/>
          </a:p>
          <a:p>
            <a:pPr indent="0" lvl="0" marL="0" rtl="0" algn="ctr">
              <a:spcBef>
                <a:spcPts val="0"/>
              </a:spcBef>
              <a:spcAft>
                <a:spcPts val="0"/>
              </a:spcAft>
              <a:buNone/>
            </a:pPr>
            <a:r>
              <a:rPr lang="en" sz="1200"/>
              <a:t>On behalf of the HCal working group</a:t>
            </a:r>
            <a:endParaRPr sz="1200"/>
          </a:p>
          <a:p>
            <a:pPr indent="0" lvl="0" marL="0" rtl="0" algn="ctr">
              <a:spcBef>
                <a:spcPts val="0"/>
              </a:spcBef>
              <a:spcAft>
                <a:spcPts val="0"/>
              </a:spcAft>
              <a:buNone/>
            </a:pPr>
            <a:r>
              <a:rPr lang="en" sz="1200"/>
              <a:t>August 29, 2022</a:t>
            </a:r>
            <a:endParaRPr sz="1200"/>
          </a:p>
          <a:p>
            <a:pPr indent="0" lvl="0" marL="0" rtl="0" algn="ctr">
              <a:spcBef>
                <a:spcPts val="0"/>
              </a:spcBef>
              <a:spcAft>
                <a:spcPts val="0"/>
              </a:spcAft>
              <a:buNone/>
            </a:pPr>
            <a:r>
              <a:rPr lang="en" sz="1200"/>
              <a:t>Jefferson Lab</a:t>
            </a:r>
            <a:endParaRPr sz="1200"/>
          </a:p>
        </p:txBody>
      </p:sp>
      <p:cxnSp>
        <p:nvCxnSpPr>
          <p:cNvPr id="59" name="Google Shape;59;p13"/>
          <p:cNvCxnSpPr/>
          <p:nvPr/>
        </p:nvCxnSpPr>
        <p:spPr>
          <a:xfrm>
            <a:off x="641325" y="2623068"/>
            <a:ext cx="79077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2"/>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a:t>
            </a:r>
            <a:r>
              <a:rPr baseline="-25000" lang="en" sz="2800"/>
              <a:t>M</a:t>
            </a:r>
            <a:r>
              <a:rPr baseline="30000" lang="en" sz="2800"/>
              <a:t>n</a:t>
            </a:r>
            <a:r>
              <a:rPr lang="en" sz="2800"/>
              <a:t> Performance - Position Resolution Preliminary</a:t>
            </a:r>
            <a:endParaRPr sz="2800">
              <a:solidFill>
                <a:srgbClr val="000000"/>
              </a:solidFill>
            </a:endParaRPr>
          </a:p>
        </p:txBody>
      </p:sp>
      <p:sp>
        <p:nvSpPr>
          <p:cNvPr id="204" name="Google Shape;204;p22"/>
          <p:cNvSpPr txBox="1"/>
          <p:nvPr/>
        </p:nvSpPr>
        <p:spPr>
          <a:xfrm>
            <a:off x="166275" y="788050"/>
            <a:ext cx="3912600" cy="378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Hydrogen target (scattered </a:t>
            </a:r>
            <a:r>
              <a:rPr lang="en">
                <a:solidFill>
                  <a:srgbClr val="FF0000"/>
                </a:solidFill>
              </a:rPr>
              <a:t>protons</a:t>
            </a:r>
            <a:r>
              <a:rPr lang="en"/>
              <a:t>)</a:t>
            </a:r>
            <a:endParaRPr/>
          </a:p>
          <a:p>
            <a:pPr indent="-317500" lvl="0" marL="457200" rtl="0" algn="l">
              <a:lnSpc>
                <a:spcPct val="115000"/>
              </a:lnSpc>
              <a:spcBef>
                <a:spcPts val="0"/>
              </a:spcBef>
              <a:spcAft>
                <a:spcPts val="0"/>
              </a:spcAft>
              <a:buSzPts val="1400"/>
              <a:buChar char="●"/>
            </a:pPr>
            <a:r>
              <a:rPr lang="en"/>
              <a:t>SBS field 0% (no </a:t>
            </a:r>
            <a:r>
              <a:rPr lang="en">
                <a:solidFill>
                  <a:srgbClr val="FF0000"/>
                </a:solidFill>
              </a:rPr>
              <a:t>proton</a:t>
            </a:r>
            <a:r>
              <a:rPr lang="en"/>
              <a:t> displacement)</a:t>
            </a:r>
            <a:endParaRPr/>
          </a:p>
          <a:p>
            <a:pPr indent="-317500" lvl="0" marL="457200" rtl="0" algn="l">
              <a:lnSpc>
                <a:spcPct val="115000"/>
              </a:lnSpc>
              <a:spcBef>
                <a:spcPts val="0"/>
              </a:spcBef>
              <a:spcAft>
                <a:spcPts val="0"/>
              </a:spcAft>
              <a:buSzPts val="1400"/>
              <a:buChar char="●"/>
            </a:pPr>
            <a:r>
              <a:rPr lang="en"/>
              <a:t>Expected position of scattered nucleons calculated from reconstructed quasielastic electron tracks in BigBite</a:t>
            </a:r>
            <a:endParaRPr/>
          </a:p>
          <a:p>
            <a:pPr indent="-317500" lvl="0" marL="457200" rtl="0" algn="l">
              <a:lnSpc>
                <a:spcPct val="115000"/>
              </a:lnSpc>
              <a:spcBef>
                <a:spcPts val="0"/>
              </a:spcBef>
              <a:spcAft>
                <a:spcPts val="0"/>
              </a:spcAft>
              <a:buSzPts val="1400"/>
              <a:buChar char="●"/>
            </a:pPr>
            <a:r>
              <a:rPr lang="en"/>
              <a:t>Take the difference between energy-weighted center of cluster in HCal and expected position</a:t>
            </a:r>
            <a:endParaRPr/>
          </a:p>
          <a:p>
            <a:pPr indent="-317500" lvl="1" marL="914400" rtl="0" algn="l">
              <a:lnSpc>
                <a:spcPct val="115000"/>
              </a:lnSpc>
              <a:spcBef>
                <a:spcPts val="0"/>
              </a:spcBef>
              <a:spcAft>
                <a:spcPts val="0"/>
              </a:spcAft>
              <a:buSzPts val="1400"/>
              <a:buChar char="○"/>
            </a:pPr>
            <a:r>
              <a:rPr lang="en"/>
              <a:t>Nucleon momentum for these data </a:t>
            </a:r>
            <a:r>
              <a:rPr lang="en">
                <a:solidFill>
                  <a:srgbClr val="0000FF"/>
                </a:solidFill>
              </a:rPr>
              <a:t>~</a:t>
            </a:r>
            <a:r>
              <a:rPr lang="en">
                <a:solidFill>
                  <a:srgbClr val="FF9900"/>
                </a:solidFill>
              </a:rPr>
              <a:t> </a:t>
            </a:r>
            <a:r>
              <a:rPr lang="en">
                <a:solidFill>
                  <a:srgbClr val="0000FF"/>
                </a:solidFill>
              </a:rPr>
              <a:t>2.9 GeV</a:t>
            </a:r>
            <a:r>
              <a:rPr lang="en">
                <a:solidFill>
                  <a:srgbClr val="FF9900"/>
                </a:solidFill>
              </a:rPr>
              <a:t> </a:t>
            </a:r>
            <a:r>
              <a:rPr lang="en">
                <a:solidFill>
                  <a:schemeClr val="dk1"/>
                </a:solidFill>
              </a:rPr>
              <a:t>(SBS-8)</a:t>
            </a:r>
            <a:endParaRPr>
              <a:solidFill>
                <a:schemeClr val="dk1"/>
              </a:solidFill>
            </a:endParaRPr>
          </a:p>
          <a:p>
            <a:pPr indent="-317500" lvl="1" marL="914400" rtl="0" algn="l">
              <a:lnSpc>
                <a:spcPct val="115000"/>
              </a:lnSpc>
              <a:spcBef>
                <a:spcPts val="0"/>
              </a:spcBef>
              <a:spcAft>
                <a:spcPts val="0"/>
              </a:spcAft>
              <a:buSzPts val="1400"/>
              <a:buChar char="○"/>
            </a:pPr>
            <a:r>
              <a:rPr lang="en"/>
              <a:t>Dispersive Direction (X) Resolution </a:t>
            </a:r>
            <a:r>
              <a:rPr lang="en">
                <a:solidFill>
                  <a:srgbClr val="38761D"/>
                </a:solidFill>
              </a:rPr>
              <a:t>~ 5.8 cm</a:t>
            </a:r>
            <a:endParaRPr>
              <a:solidFill>
                <a:srgbClr val="38761D"/>
              </a:solidFill>
            </a:endParaRPr>
          </a:p>
          <a:p>
            <a:pPr indent="-317500" lvl="1" marL="914400" rtl="0" algn="l">
              <a:lnSpc>
                <a:spcPct val="115000"/>
              </a:lnSpc>
              <a:spcBef>
                <a:spcPts val="0"/>
              </a:spcBef>
              <a:spcAft>
                <a:spcPts val="0"/>
              </a:spcAft>
              <a:buSzPts val="1400"/>
              <a:buChar char="○"/>
            </a:pPr>
            <a:r>
              <a:rPr lang="en"/>
              <a:t>Transverse Direction (Y) Resolution </a:t>
            </a:r>
            <a:r>
              <a:rPr lang="en">
                <a:solidFill>
                  <a:srgbClr val="38761D"/>
                </a:solidFill>
              </a:rPr>
              <a:t>~ 6.3 cm</a:t>
            </a:r>
            <a:endParaRPr>
              <a:solidFill>
                <a:srgbClr val="38761D"/>
              </a:solidFill>
            </a:endParaRPr>
          </a:p>
          <a:p>
            <a:pPr indent="-317500" lvl="0" marL="457200" rtl="0" algn="l">
              <a:lnSpc>
                <a:spcPct val="115000"/>
              </a:lnSpc>
              <a:spcBef>
                <a:spcPts val="0"/>
              </a:spcBef>
              <a:spcAft>
                <a:spcPts val="0"/>
              </a:spcAft>
              <a:buSzPts val="1400"/>
              <a:buChar char="●"/>
            </a:pPr>
            <a:r>
              <a:rPr b="1" lang="en"/>
              <a:t>Preliminary position resolution meets simulated expectations!</a:t>
            </a:r>
            <a:endParaRPr b="1"/>
          </a:p>
        </p:txBody>
      </p:sp>
      <p:sp>
        <p:nvSpPr>
          <p:cNvPr id="205" name="Google Shape;20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06" name="Google Shape;206;p22"/>
          <p:cNvCxnSpPr/>
          <p:nvPr/>
        </p:nvCxnSpPr>
        <p:spPr>
          <a:xfrm>
            <a:off x="352725" y="788850"/>
            <a:ext cx="8157900" cy="0"/>
          </a:xfrm>
          <a:prstGeom prst="straightConnector1">
            <a:avLst/>
          </a:prstGeom>
          <a:noFill/>
          <a:ln cap="flat" cmpd="sng" w="9525">
            <a:solidFill>
              <a:schemeClr val="dk1"/>
            </a:solidFill>
            <a:prstDash val="solid"/>
            <a:round/>
            <a:headEnd len="med" w="med" type="none"/>
            <a:tailEnd len="med" w="med" type="none"/>
          </a:ln>
        </p:spPr>
      </p:cxnSp>
      <p:pic>
        <p:nvPicPr>
          <p:cNvPr id="207" name="Google Shape;207;p22"/>
          <p:cNvPicPr preferRelativeResize="0"/>
          <p:nvPr/>
        </p:nvPicPr>
        <p:blipFill>
          <a:blip r:embed="rId3">
            <a:alphaModFix/>
          </a:blip>
          <a:stretch>
            <a:fillRect/>
          </a:stretch>
        </p:blipFill>
        <p:spPr>
          <a:xfrm>
            <a:off x="4426325" y="2885750"/>
            <a:ext cx="2714424" cy="1956301"/>
          </a:xfrm>
          <a:prstGeom prst="rect">
            <a:avLst/>
          </a:prstGeom>
          <a:noFill/>
          <a:ln>
            <a:noFill/>
          </a:ln>
        </p:spPr>
      </p:pic>
      <p:pic>
        <p:nvPicPr>
          <p:cNvPr id="208" name="Google Shape;208;p22"/>
          <p:cNvPicPr preferRelativeResize="0"/>
          <p:nvPr/>
        </p:nvPicPr>
        <p:blipFill>
          <a:blip r:embed="rId4">
            <a:alphaModFix/>
          </a:blip>
          <a:stretch>
            <a:fillRect/>
          </a:stretch>
        </p:blipFill>
        <p:spPr>
          <a:xfrm>
            <a:off x="4426325" y="850675"/>
            <a:ext cx="2714424" cy="1990770"/>
          </a:xfrm>
          <a:prstGeom prst="rect">
            <a:avLst/>
          </a:prstGeom>
          <a:noFill/>
          <a:ln>
            <a:noFill/>
          </a:ln>
        </p:spPr>
      </p:pic>
      <p:pic>
        <p:nvPicPr>
          <p:cNvPr id="209" name="Google Shape;209;p22"/>
          <p:cNvPicPr preferRelativeResize="0"/>
          <p:nvPr/>
        </p:nvPicPr>
        <p:blipFill>
          <a:blip r:embed="rId5">
            <a:alphaModFix/>
          </a:blip>
          <a:stretch>
            <a:fillRect/>
          </a:stretch>
        </p:blipFill>
        <p:spPr>
          <a:xfrm>
            <a:off x="7805273" y="1381446"/>
            <a:ext cx="868500" cy="1030324"/>
          </a:xfrm>
          <a:prstGeom prst="rect">
            <a:avLst/>
          </a:prstGeom>
          <a:noFill/>
          <a:ln>
            <a:noFill/>
          </a:ln>
        </p:spPr>
      </p:pic>
      <p:sp>
        <p:nvSpPr>
          <p:cNvPr id="210" name="Google Shape;210;p22"/>
          <p:cNvSpPr txBox="1"/>
          <p:nvPr/>
        </p:nvSpPr>
        <p:spPr>
          <a:xfrm>
            <a:off x="7550015" y="2390770"/>
            <a:ext cx="1417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Dispersive Direction</a:t>
            </a:r>
            <a:endParaRPr sz="900"/>
          </a:p>
        </p:txBody>
      </p:sp>
      <p:cxnSp>
        <p:nvCxnSpPr>
          <p:cNvPr id="211" name="Google Shape;211;p22"/>
          <p:cNvCxnSpPr/>
          <p:nvPr/>
        </p:nvCxnSpPr>
        <p:spPr>
          <a:xfrm>
            <a:off x="7614150" y="1532782"/>
            <a:ext cx="0" cy="564300"/>
          </a:xfrm>
          <a:prstGeom prst="straightConnector1">
            <a:avLst/>
          </a:prstGeom>
          <a:noFill/>
          <a:ln cap="flat" cmpd="sng" w="9525">
            <a:solidFill>
              <a:schemeClr val="dk2"/>
            </a:solidFill>
            <a:prstDash val="solid"/>
            <a:round/>
            <a:headEnd len="med" w="med" type="triangle"/>
            <a:tailEnd len="med" w="med" type="triangle"/>
          </a:ln>
        </p:spPr>
      </p:cxnSp>
      <p:pic>
        <p:nvPicPr>
          <p:cNvPr id="212" name="Google Shape;212;p22"/>
          <p:cNvPicPr preferRelativeResize="0"/>
          <p:nvPr/>
        </p:nvPicPr>
        <p:blipFill>
          <a:blip r:embed="rId5">
            <a:alphaModFix/>
          </a:blip>
          <a:stretch>
            <a:fillRect/>
          </a:stretch>
        </p:blipFill>
        <p:spPr>
          <a:xfrm>
            <a:off x="7805273" y="3388300"/>
            <a:ext cx="868500" cy="1030324"/>
          </a:xfrm>
          <a:prstGeom prst="rect">
            <a:avLst/>
          </a:prstGeom>
          <a:noFill/>
          <a:ln>
            <a:noFill/>
          </a:ln>
        </p:spPr>
      </p:pic>
      <p:sp>
        <p:nvSpPr>
          <p:cNvPr id="213" name="Google Shape;213;p22"/>
          <p:cNvSpPr txBox="1"/>
          <p:nvPr/>
        </p:nvSpPr>
        <p:spPr>
          <a:xfrm>
            <a:off x="7550015" y="4397623"/>
            <a:ext cx="1417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Transverse</a:t>
            </a:r>
            <a:r>
              <a:rPr lang="en" sz="900"/>
              <a:t> Direction</a:t>
            </a:r>
            <a:endParaRPr sz="900"/>
          </a:p>
        </p:txBody>
      </p:sp>
      <p:cxnSp>
        <p:nvCxnSpPr>
          <p:cNvPr id="214" name="Google Shape;214;p22"/>
          <p:cNvCxnSpPr/>
          <p:nvPr/>
        </p:nvCxnSpPr>
        <p:spPr>
          <a:xfrm>
            <a:off x="8064127" y="3313650"/>
            <a:ext cx="333600" cy="0"/>
          </a:xfrm>
          <a:prstGeom prst="straightConnector1">
            <a:avLst/>
          </a:prstGeom>
          <a:noFill/>
          <a:ln cap="flat" cmpd="sng" w="9525">
            <a:solidFill>
              <a:schemeClr val="dk2"/>
            </a:solidFill>
            <a:prstDash val="solid"/>
            <a:round/>
            <a:headEnd len="med" w="med" type="triangl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3"/>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a:t>
            </a:r>
            <a:r>
              <a:rPr baseline="-25000" lang="en" sz="2800"/>
              <a:t>M</a:t>
            </a:r>
            <a:r>
              <a:rPr baseline="30000" lang="en" sz="2800"/>
              <a:t>n</a:t>
            </a:r>
            <a:r>
              <a:rPr lang="en" sz="2800"/>
              <a:t> Performance - Nucleon Position, Deuterium</a:t>
            </a:r>
            <a:endParaRPr sz="2800">
              <a:solidFill>
                <a:srgbClr val="000000"/>
              </a:solidFill>
            </a:endParaRPr>
          </a:p>
        </p:txBody>
      </p:sp>
      <p:sp>
        <p:nvSpPr>
          <p:cNvPr id="220" name="Google Shape;220;p23"/>
          <p:cNvSpPr txBox="1"/>
          <p:nvPr/>
        </p:nvSpPr>
        <p:spPr>
          <a:xfrm>
            <a:off x="166275" y="788050"/>
            <a:ext cx="4111500" cy="37848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Char char="●"/>
            </a:pPr>
            <a:r>
              <a:rPr lang="en" sz="1500"/>
              <a:t>Deuterium target (scattered </a:t>
            </a:r>
            <a:r>
              <a:rPr lang="en" sz="1500">
                <a:solidFill>
                  <a:srgbClr val="FF0000"/>
                </a:solidFill>
              </a:rPr>
              <a:t>protons</a:t>
            </a:r>
            <a:r>
              <a:rPr lang="en" sz="1500"/>
              <a:t> and neutrons)</a:t>
            </a:r>
            <a:endParaRPr sz="1500"/>
          </a:p>
          <a:p>
            <a:pPr indent="-323850" lvl="0" marL="457200" rtl="0" algn="l">
              <a:lnSpc>
                <a:spcPct val="115000"/>
              </a:lnSpc>
              <a:spcBef>
                <a:spcPts val="0"/>
              </a:spcBef>
              <a:spcAft>
                <a:spcPts val="0"/>
              </a:spcAft>
              <a:buSzPts val="1500"/>
              <a:buChar char="●"/>
            </a:pPr>
            <a:r>
              <a:rPr lang="en" sz="1500"/>
              <a:t>SBS field 30% (</a:t>
            </a:r>
            <a:r>
              <a:rPr lang="en" sz="1500">
                <a:solidFill>
                  <a:srgbClr val="FF0000"/>
                </a:solidFill>
              </a:rPr>
              <a:t>protons</a:t>
            </a:r>
            <a:r>
              <a:rPr lang="en" sz="1500"/>
              <a:t> displaced           ~90 cm)</a:t>
            </a:r>
            <a:endParaRPr sz="1500"/>
          </a:p>
          <a:p>
            <a:pPr indent="-323850" lvl="0" marL="457200" rtl="0" algn="l">
              <a:lnSpc>
                <a:spcPct val="115000"/>
              </a:lnSpc>
              <a:spcBef>
                <a:spcPts val="0"/>
              </a:spcBef>
              <a:spcAft>
                <a:spcPts val="0"/>
              </a:spcAft>
              <a:buSzPts val="1500"/>
              <a:buChar char="●"/>
            </a:pPr>
            <a:r>
              <a:rPr lang="en" sz="1500"/>
              <a:t>Once again, </a:t>
            </a:r>
            <a:r>
              <a:rPr lang="en" sz="1500">
                <a:solidFill>
                  <a:schemeClr val="dk1"/>
                </a:solidFill>
              </a:rPr>
              <a:t>t</a:t>
            </a:r>
            <a:r>
              <a:rPr lang="en" sz="1500">
                <a:solidFill>
                  <a:schemeClr val="dk1"/>
                </a:solidFill>
              </a:rPr>
              <a:t>ake the difference between energy-weighted center of cluster in HCal and expected position</a:t>
            </a:r>
            <a:endParaRPr sz="1500">
              <a:solidFill>
                <a:schemeClr val="dk1"/>
              </a:solidFill>
            </a:endParaRPr>
          </a:p>
          <a:p>
            <a:pPr indent="-323850" lvl="1" marL="914400" rtl="0" algn="l">
              <a:lnSpc>
                <a:spcPct val="115000"/>
              </a:lnSpc>
              <a:spcBef>
                <a:spcPts val="0"/>
              </a:spcBef>
              <a:spcAft>
                <a:spcPts val="0"/>
              </a:spcAft>
              <a:buSzPts val="1500"/>
              <a:buChar char="○"/>
            </a:pPr>
            <a:r>
              <a:rPr lang="en" sz="1500">
                <a:solidFill>
                  <a:schemeClr val="dk1"/>
                </a:solidFill>
              </a:rPr>
              <a:t>Nucleon momentum for these data </a:t>
            </a:r>
            <a:r>
              <a:rPr lang="en" sz="1500">
                <a:solidFill>
                  <a:srgbClr val="FF9900"/>
                </a:solidFill>
              </a:rPr>
              <a:t>~ 3.0 GeV </a:t>
            </a:r>
            <a:r>
              <a:rPr lang="en" sz="1500">
                <a:solidFill>
                  <a:schemeClr val="dk1"/>
                </a:solidFill>
              </a:rPr>
              <a:t>(SBS-8)</a:t>
            </a:r>
            <a:endParaRPr sz="1500"/>
          </a:p>
          <a:p>
            <a:pPr indent="-323850" lvl="0" marL="457200" rtl="0" algn="l">
              <a:lnSpc>
                <a:spcPct val="115000"/>
              </a:lnSpc>
              <a:spcBef>
                <a:spcPts val="0"/>
              </a:spcBef>
              <a:spcAft>
                <a:spcPts val="0"/>
              </a:spcAft>
              <a:buSzPts val="1500"/>
              <a:buChar char="●"/>
            </a:pPr>
            <a:r>
              <a:rPr lang="en" sz="1500"/>
              <a:t>Distributions broadened due to fermi smearing and other effects</a:t>
            </a:r>
            <a:endParaRPr sz="1500"/>
          </a:p>
          <a:p>
            <a:pPr indent="-323850" lvl="0" marL="457200" rtl="0" algn="l">
              <a:lnSpc>
                <a:spcPct val="115000"/>
              </a:lnSpc>
              <a:spcBef>
                <a:spcPts val="0"/>
              </a:spcBef>
              <a:spcAft>
                <a:spcPts val="0"/>
              </a:spcAft>
              <a:buClr>
                <a:srgbClr val="0000FF"/>
              </a:buClr>
              <a:buSzPts val="1500"/>
              <a:buChar char="●"/>
            </a:pPr>
            <a:r>
              <a:rPr b="1" lang="en" sz="1500">
                <a:solidFill>
                  <a:srgbClr val="0000FF"/>
                </a:solidFill>
              </a:rPr>
              <a:t>Neutron </a:t>
            </a:r>
            <a:r>
              <a:rPr b="1" lang="en" sz="1500"/>
              <a:t>peak in clear view</a:t>
            </a:r>
            <a:endParaRPr b="1" sz="1500"/>
          </a:p>
        </p:txBody>
      </p:sp>
      <p:sp>
        <p:nvSpPr>
          <p:cNvPr id="221" name="Google Shape;22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22" name="Google Shape;222;p23"/>
          <p:cNvCxnSpPr/>
          <p:nvPr/>
        </p:nvCxnSpPr>
        <p:spPr>
          <a:xfrm>
            <a:off x="352725" y="788850"/>
            <a:ext cx="7766700" cy="6300"/>
          </a:xfrm>
          <a:prstGeom prst="straightConnector1">
            <a:avLst/>
          </a:prstGeom>
          <a:noFill/>
          <a:ln cap="flat" cmpd="sng" w="9525">
            <a:solidFill>
              <a:schemeClr val="dk1"/>
            </a:solidFill>
            <a:prstDash val="solid"/>
            <a:round/>
            <a:headEnd len="med" w="med" type="none"/>
            <a:tailEnd len="med" w="med" type="none"/>
          </a:ln>
        </p:spPr>
      </p:cxnSp>
      <p:pic>
        <p:nvPicPr>
          <p:cNvPr id="223" name="Google Shape;223;p23"/>
          <p:cNvPicPr preferRelativeResize="0"/>
          <p:nvPr/>
        </p:nvPicPr>
        <p:blipFill>
          <a:blip r:embed="rId3">
            <a:alphaModFix/>
          </a:blip>
          <a:stretch>
            <a:fillRect/>
          </a:stretch>
        </p:blipFill>
        <p:spPr>
          <a:xfrm>
            <a:off x="4366475" y="818600"/>
            <a:ext cx="2835174" cy="2019792"/>
          </a:xfrm>
          <a:prstGeom prst="rect">
            <a:avLst/>
          </a:prstGeom>
          <a:noFill/>
          <a:ln>
            <a:noFill/>
          </a:ln>
        </p:spPr>
      </p:pic>
      <p:pic>
        <p:nvPicPr>
          <p:cNvPr id="224" name="Google Shape;224;p23"/>
          <p:cNvPicPr preferRelativeResize="0"/>
          <p:nvPr/>
        </p:nvPicPr>
        <p:blipFill>
          <a:blip r:embed="rId4">
            <a:alphaModFix/>
          </a:blip>
          <a:stretch>
            <a:fillRect/>
          </a:stretch>
        </p:blipFill>
        <p:spPr>
          <a:xfrm>
            <a:off x="4366475" y="2877501"/>
            <a:ext cx="2835164" cy="2004550"/>
          </a:xfrm>
          <a:prstGeom prst="rect">
            <a:avLst/>
          </a:prstGeom>
          <a:noFill/>
          <a:ln>
            <a:noFill/>
          </a:ln>
        </p:spPr>
      </p:pic>
      <p:sp>
        <p:nvSpPr>
          <p:cNvPr id="225" name="Google Shape;225;p23"/>
          <p:cNvSpPr/>
          <p:nvPr/>
        </p:nvSpPr>
        <p:spPr>
          <a:xfrm>
            <a:off x="6028215" y="1661057"/>
            <a:ext cx="237300" cy="327000"/>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23"/>
          <p:cNvPicPr preferRelativeResize="0"/>
          <p:nvPr/>
        </p:nvPicPr>
        <p:blipFill>
          <a:blip r:embed="rId5">
            <a:alphaModFix/>
          </a:blip>
          <a:stretch>
            <a:fillRect/>
          </a:stretch>
        </p:blipFill>
        <p:spPr>
          <a:xfrm>
            <a:off x="7328824" y="1223325"/>
            <a:ext cx="1637550" cy="3198639"/>
          </a:xfrm>
          <a:prstGeom prst="rect">
            <a:avLst/>
          </a:prstGeom>
          <a:noFill/>
          <a:ln>
            <a:noFill/>
          </a:ln>
        </p:spPr>
      </p:pic>
      <p:sp>
        <p:nvSpPr>
          <p:cNvPr id="227" name="Google Shape;227;p23"/>
          <p:cNvSpPr/>
          <p:nvPr/>
        </p:nvSpPr>
        <p:spPr>
          <a:xfrm rot="-5400000">
            <a:off x="7469690" y="2249557"/>
            <a:ext cx="237300" cy="327000"/>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4"/>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a:t>
            </a:r>
            <a:r>
              <a:rPr baseline="-25000" lang="en" sz="2800"/>
              <a:t>M</a:t>
            </a:r>
            <a:r>
              <a:rPr baseline="30000" lang="en" sz="2800"/>
              <a:t>n</a:t>
            </a:r>
            <a:r>
              <a:rPr lang="en" sz="2800"/>
              <a:t> Performance - Sampling Fraction</a:t>
            </a:r>
            <a:endParaRPr sz="2800">
              <a:solidFill>
                <a:srgbClr val="000000"/>
              </a:solidFill>
            </a:endParaRPr>
          </a:p>
        </p:txBody>
      </p:sp>
      <p:sp>
        <p:nvSpPr>
          <p:cNvPr id="233" name="Google Shape;233;p24"/>
          <p:cNvSpPr txBox="1"/>
          <p:nvPr/>
        </p:nvSpPr>
        <p:spPr>
          <a:xfrm>
            <a:off x="166275" y="788050"/>
            <a:ext cx="5240100" cy="35859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Char char="●"/>
            </a:pPr>
            <a:r>
              <a:rPr lang="en" sz="1500"/>
              <a:t>Ratio measurements require </a:t>
            </a:r>
            <a:r>
              <a:rPr lang="en" sz="1500"/>
              <a:t>comparable</a:t>
            </a:r>
            <a:r>
              <a:rPr lang="en" sz="1500"/>
              <a:t> detection efficiencies across HCal</a:t>
            </a:r>
            <a:endParaRPr sz="1500"/>
          </a:p>
          <a:p>
            <a:pPr indent="-323850" lvl="1" marL="914400" rtl="0" algn="l">
              <a:lnSpc>
                <a:spcPct val="115000"/>
              </a:lnSpc>
              <a:spcBef>
                <a:spcPts val="0"/>
              </a:spcBef>
              <a:spcAft>
                <a:spcPts val="0"/>
              </a:spcAft>
              <a:buSzPts val="1500"/>
              <a:buChar char="○"/>
            </a:pPr>
            <a:r>
              <a:rPr lang="en" sz="1500"/>
              <a:t>n/p cross section ratio becomes inaccurate if detection is biased to one scattered nucleon</a:t>
            </a:r>
            <a:endParaRPr sz="1500"/>
          </a:p>
          <a:p>
            <a:pPr indent="-323850" lvl="1" marL="914400" rtl="0" algn="l">
              <a:lnSpc>
                <a:spcPct val="115000"/>
              </a:lnSpc>
              <a:spcBef>
                <a:spcPts val="0"/>
              </a:spcBef>
              <a:spcAft>
                <a:spcPts val="0"/>
              </a:spcAft>
              <a:buSzPts val="1500"/>
              <a:buChar char="○"/>
            </a:pPr>
            <a:r>
              <a:rPr lang="en" sz="1500"/>
              <a:t>n/p efficiency ratio expected from simulation</a:t>
            </a:r>
            <a:endParaRPr sz="1500"/>
          </a:p>
          <a:p>
            <a:pPr indent="-323850" lvl="2" marL="1371600" rtl="0" algn="l">
              <a:lnSpc>
                <a:spcPct val="115000"/>
              </a:lnSpc>
              <a:spcBef>
                <a:spcPts val="0"/>
              </a:spcBef>
              <a:spcAft>
                <a:spcPts val="0"/>
              </a:spcAft>
              <a:buSzPts val="1500"/>
              <a:buChar char="■"/>
            </a:pPr>
            <a:r>
              <a:rPr lang="en" sz="1500"/>
              <a:t>e</a:t>
            </a:r>
            <a:r>
              <a:rPr lang="en" sz="1500"/>
              <a:t>ff ≈ 0.985 at 7-8 GeV </a:t>
            </a:r>
            <a:endParaRPr sz="1500"/>
          </a:p>
          <a:p>
            <a:pPr indent="-323850" lvl="2" marL="1371600" rtl="0" algn="l">
              <a:lnSpc>
                <a:spcPct val="115000"/>
              </a:lnSpc>
              <a:spcBef>
                <a:spcPts val="0"/>
              </a:spcBef>
              <a:spcAft>
                <a:spcPts val="0"/>
              </a:spcAft>
              <a:buSzPts val="1500"/>
              <a:buChar char="■"/>
            </a:pPr>
            <a:r>
              <a:rPr lang="en" sz="1500"/>
              <a:t>e</a:t>
            </a:r>
            <a:r>
              <a:rPr lang="en" sz="1500"/>
              <a:t>ff ≈ 0.966 at 2.5-4 GeV. </a:t>
            </a:r>
            <a:endParaRPr sz="1500"/>
          </a:p>
          <a:p>
            <a:pPr indent="-323850" lvl="1" marL="914400" rtl="0" algn="l">
              <a:lnSpc>
                <a:spcPct val="115000"/>
              </a:lnSpc>
              <a:spcBef>
                <a:spcPts val="0"/>
              </a:spcBef>
              <a:spcAft>
                <a:spcPts val="0"/>
              </a:spcAft>
              <a:buSzPts val="1500"/>
              <a:buChar char="○"/>
            </a:pPr>
            <a:r>
              <a:rPr i="1" lang="en" sz="1500"/>
              <a:t>Detection efficiency must be uniform!</a:t>
            </a:r>
            <a:endParaRPr i="1" sz="1500"/>
          </a:p>
          <a:p>
            <a:pPr indent="-323850" lvl="0" marL="457200" rtl="0" algn="l">
              <a:lnSpc>
                <a:spcPct val="115000"/>
              </a:lnSpc>
              <a:spcBef>
                <a:spcPts val="0"/>
              </a:spcBef>
              <a:spcAft>
                <a:spcPts val="0"/>
              </a:spcAft>
              <a:buSzPts val="1500"/>
              <a:buChar char="●"/>
            </a:pPr>
            <a:r>
              <a:rPr lang="en" sz="1500"/>
              <a:t>SBS Dipole field displaces protons on HCal</a:t>
            </a:r>
            <a:endParaRPr sz="1500"/>
          </a:p>
          <a:p>
            <a:pPr indent="-323850" lvl="1" marL="914400" rtl="0" algn="l">
              <a:lnSpc>
                <a:spcPct val="115000"/>
              </a:lnSpc>
              <a:spcBef>
                <a:spcPts val="0"/>
              </a:spcBef>
              <a:spcAft>
                <a:spcPts val="0"/>
              </a:spcAft>
              <a:buSzPts val="1500"/>
              <a:buChar char="○"/>
            </a:pPr>
            <a:r>
              <a:rPr lang="en" sz="1500"/>
              <a:t>Calculate expected position of scattered nucleon with reconstructed electron track in BigBite</a:t>
            </a:r>
            <a:endParaRPr sz="1500"/>
          </a:p>
          <a:p>
            <a:pPr indent="-323850" lvl="1" marL="914400" rtl="0" algn="l">
              <a:lnSpc>
                <a:spcPct val="115000"/>
              </a:lnSpc>
              <a:spcBef>
                <a:spcPts val="0"/>
              </a:spcBef>
              <a:spcAft>
                <a:spcPts val="0"/>
              </a:spcAft>
              <a:buSzPts val="1500"/>
              <a:buChar char="○"/>
            </a:pPr>
            <a:r>
              <a:rPr lang="en" sz="1500"/>
              <a:t>Check uniformity of </a:t>
            </a:r>
            <a:r>
              <a:rPr lang="en" sz="1500">
                <a:solidFill>
                  <a:srgbClr val="FF9900"/>
                </a:solidFill>
              </a:rPr>
              <a:t>detected energy / expected energy</a:t>
            </a:r>
            <a:r>
              <a:rPr lang="en" sz="1500"/>
              <a:t> across HCal - this is the </a:t>
            </a:r>
            <a:r>
              <a:rPr i="1" lang="en" sz="1500"/>
              <a:t>sampling fraction</a:t>
            </a:r>
            <a:endParaRPr i="1" sz="1500"/>
          </a:p>
          <a:p>
            <a:pPr indent="-323850" lvl="1" marL="914400" rtl="0" algn="l">
              <a:lnSpc>
                <a:spcPct val="115000"/>
              </a:lnSpc>
              <a:spcBef>
                <a:spcPts val="0"/>
              </a:spcBef>
              <a:spcAft>
                <a:spcPts val="0"/>
              </a:spcAft>
              <a:buSzPts val="1500"/>
              <a:buChar char="○"/>
            </a:pPr>
            <a:r>
              <a:rPr lang="en" sz="1500"/>
              <a:t>Simulations predict sampling fraction of </a:t>
            </a:r>
            <a:r>
              <a:rPr lang="en" sz="1500">
                <a:solidFill>
                  <a:srgbClr val="0000FF"/>
                </a:solidFill>
              </a:rPr>
              <a:t>6.6%</a:t>
            </a:r>
            <a:endParaRPr sz="1500">
              <a:solidFill>
                <a:srgbClr val="0000FF"/>
              </a:solidFill>
            </a:endParaRPr>
          </a:p>
        </p:txBody>
      </p:sp>
      <p:sp>
        <p:nvSpPr>
          <p:cNvPr id="234" name="Google Shape;23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35" name="Google Shape;235;p24"/>
          <p:cNvCxnSpPr/>
          <p:nvPr/>
        </p:nvCxnSpPr>
        <p:spPr>
          <a:xfrm>
            <a:off x="352725" y="788850"/>
            <a:ext cx="6111900" cy="0"/>
          </a:xfrm>
          <a:prstGeom prst="straightConnector1">
            <a:avLst/>
          </a:prstGeom>
          <a:noFill/>
          <a:ln cap="flat" cmpd="sng" w="9525">
            <a:solidFill>
              <a:schemeClr val="dk1"/>
            </a:solidFill>
            <a:prstDash val="solid"/>
            <a:round/>
            <a:headEnd len="med" w="med" type="none"/>
            <a:tailEnd len="med" w="med" type="none"/>
          </a:ln>
        </p:spPr>
      </p:cxnSp>
      <p:pic>
        <p:nvPicPr>
          <p:cNvPr id="236" name="Google Shape;236;p24"/>
          <p:cNvPicPr preferRelativeResize="0"/>
          <p:nvPr/>
        </p:nvPicPr>
        <p:blipFill>
          <a:blip r:embed="rId3">
            <a:alphaModFix/>
          </a:blip>
          <a:stretch>
            <a:fillRect/>
          </a:stretch>
        </p:blipFill>
        <p:spPr>
          <a:xfrm>
            <a:off x="5743174" y="851451"/>
            <a:ext cx="2810792" cy="2388776"/>
          </a:xfrm>
          <a:prstGeom prst="rect">
            <a:avLst/>
          </a:prstGeom>
          <a:noFill/>
          <a:ln>
            <a:noFill/>
          </a:ln>
        </p:spPr>
      </p:pic>
      <p:pic>
        <p:nvPicPr>
          <p:cNvPr id="237" name="Google Shape;237;p24"/>
          <p:cNvPicPr preferRelativeResize="0"/>
          <p:nvPr/>
        </p:nvPicPr>
        <p:blipFill>
          <a:blip r:embed="rId4">
            <a:alphaModFix/>
          </a:blip>
          <a:stretch>
            <a:fillRect/>
          </a:stretch>
        </p:blipFill>
        <p:spPr>
          <a:xfrm>
            <a:off x="5669400" y="3364495"/>
            <a:ext cx="3078399" cy="1581700"/>
          </a:xfrm>
          <a:prstGeom prst="rect">
            <a:avLst/>
          </a:prstGeom>
          <a:noFill/>
          <a:ln>
            <a:noFill/>
          </a:ln>
        </p:spPr>
      </p:pic>
      <p:sp>
        <p:nvSpPr>
          <p:cNvPr id="238" name="Google Shape;238;p24"/>
          <p:cNvSpPr txBox="1"/>
          <p:nvPr/>
        </p:nvSpPr>
        <p:spPr>
          <a:xfrm>
            <a:off x="520775" y="4690675"/>
            <a:ext cx="414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Simulation </a:t>
            </a:r>
            <a:r>
              <a:rPr lang="en" sz="1000"/>
              <a:t>Plots: Juan Carlos Cornejo (top) and Eric Fuchey (bottom)</a:t>
            </a:r>
            <a:endParaRPr sz="1000"/>
          </a:p>
        </p:txBody>
      </p:sp>
      <p:sp>
        <p:nvSpPr>
          <p:cNvPr id="239" name="Google Shape;239;p24"/>
          <p:cNvSpPr txBox="1"/>
          <p:nvPr/>
        </p:nvSpPr>
        <p:spPr>
          <a:xfrm>
            <a:off x="5669575" y="3208145"/>
            <a:ext cx="3110400" cy="2769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
              <a:t>Sampling Fraction (With Cut on BB Track)</a:t>
            </a:r>
            <a:endParaRPr b="1" sz="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5"/>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a:t>
            </a:r>
            <a:r>
              <a:rPr baseline="-25000" lang="en" sz="2800"/>
              <a:t>M</a:t>
            </a:r>
            <a:r>
              <a:rPr baseline="30000" lang="en" sz="2800"/>
              <a:t>n</a:t>
            </a:r>
            <a:r>
              <a:rPr lang="en" sz="2800"/>
              <a:t> Performance - Detection Efficiency Preliminary</a:t>
            </a:r>
            <a:endParaRPr sz="2800">
              <a:solidFill>
                <a:srgbClr val="000000"/>
              </a:solidFill>
            </a:endParaRPr>
          </a:p>
        </p:txBody>
      </p:sp>
      <p:sp>
        <p:nvSpPr>
          <p:cNvPr id="245" name="Google Shape;245;p25"/>
          <p:cNvSpPr txBox="1"/>
          <p:nvPr/>
        </p:nvSpPr>
        <p:spPr>
          <a:xfrm>
            <a:off x="166275" y="788050"/>
            <a:ext cx="4149900" cy="37848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Char char="●"/>
            </a:pPr>
            <a:r>
              <a:rPr lang="en" sz="1500"/>
              <a:t>E</a:t>
            </a:r>
            <a:r>
              <a:rPr baseline="-25000" lang="en" sz="1500"/>
              <a:t>beam</a:t>
            </a:r>
            <a:r>
              <a:rPr lang="en" sz="1500"/>
              <a:t> </a:t>
            </a:r>
            <a:r>
              <a:rPr lang="en" sz="1500">
                <a:solidFill>
                  <a:schemeClr val="dk1"/>
                </a:solidFill>
              </a:rPr>
              <a:t>≈ </a:t>
            </a:r>
            <a:r>
              <a:rPr lang="en" sz="1500"/>
              <a:t>5.965 GeV, Q</a:t>
            </a:r>
            <a:r>
              <a:rPr baseline="30000" lang="en" sz="1500"/>
              <a:t>2</a:t>
            </a:r>
            <a:r>
              <a:rPr lang="en" sz="1500"/>
              <a:t> </a:t>
            </a:r>
            <a:r>
              <a:rPr lang="en" sz="1500">
                <a:solidFill>
                  <a:schemeClr val="dk1"/>
                </a:solidFill>
              </a:rPr>
              <a:t>≈ 4.5 GeV</a:t>
            </a:r>
            <a:r>
              <a:rPr baseline="30000" lang="en" sz="1500">
                <a:solidFill>
                  <a:schemeClr val="dk1"/>
                </a:solidFill>
              </a:rPr>
              <a:t>2</a:t>
            </a:r>
            <a:r>
              <a:rPr lang="en" sz="1500">
                <a:solidFill>
                  <a:schemeClr val="dk1"/>
                </a:solidFill>
              </a:rPr>
              <a:t> (SBS8)</a:t>
            </a:r>
            <a:endParaRPr sz="1500">
              <a:solidFill>
                <a:schemeClr val="dk1"/>
              </a:solidFill>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rPr>
              <a:t>Mean sampling fraction ≈ </a:t>
            </a:r>
            <a:r>
              <a:rPr lang="en" sz="1500">
                <a:solidFill>
                  <a:srgbClr val="0000FF"/>
                </a:solidFill>
              </a:rPr>
              <a:t>6.9%</a:t>
            </a:r>
            <a:endParaRPr sz="1500">
              <a:solidFill>
                <a:srgbClr val="0000FF"/>
              </a:solidFill>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rPr>
              <a:t>Uniformity by row (top, dispersive)</a:t>
            </a:r>
            <a:endParaRPr sz="1500">
              <a:solidFill>
                <a:schemeClr val="dk1"/>
              </a:solidFill>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rPr>
              <a:t>Uniformity by column (bottom, transverse)</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Better uniformity expected after first pass data cooking and recalibration</a:t>
            </a:r>
            <a:endParaRPr sz="1500">
              <a:solidFill>
                <a:schemeClr val="dk1"/>
              </a:solidFill>
            </a:endParaRPr>
          </a:p>
        </p:txBody>
      </p:sp>
      <p:sp>
        <p:nvSpPr>
          <p:cNvPr id="246" name="Google Shape;246;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47" name="Google Shape;247;p25"/>
          <p:cNvCxnSpPr/>
          <p:nvPr/>
        </p:nvCxnSpPr>
        <p:spPr>
          <a:xfrm>
            <a:off x="352725" y="788850"/>
            <a:ext cx="8286000" cy="0"/>
          </a:xfrm>
          <a:prstGeom prst="straightConnector1">
            <a:avLst/>
          </a:prstGeom>
          <a:noFill/>
          <a:ln cap="flat" cmpd="sng" w="9525">
            <a:solidFill>
              <a:schemeClr val="dk1"/>
            </a:solidFill>
            <a:prstDash val="solid"/>
            <a:round/>
            <a:headEnd len="med" w="med" type="none"/>
            <a:tailEnd len="med" w="med" type="none"/>
          </a:ln>
        </p:spPr>
      </p:cxnSp>
      <p:pic>
        <p:nvPicPr>
          <p:cNvPr id="248" name="Google Shape;248;p25"/>
          <p:cNvPicPr preferRelativeResize="0"/>
          <p:nvPr/>
        </p:nvPicPr>
        <p:blipFill>
          <a:blip r:embed="rId3">
            <a:alphaModFix/>
          </a:blip>
          <a:stretch>
            <a:fillRect/>
          </a:stretch>
        </p:blipFill>
        <p:spPr>
          <a:xfrm>
            <a:off x="897100" y="2742000"/>
            <a:ext cx="2428867" cy="2021501"/>
          </a:xfrm>
          <a:prstGeom prst="rect">
            <a:avLst/>
          </a:prstGeom>
          <a:noFill/>
          <a:ln>
            <a:noFill/>
          </a:ln>
        </p:spPr>
      </p:pic>
      <p:pic>
        <p:nvPicPr>
          <p:cNvPr id="249" name="Google Shape;249;p25"/>
          <p:cNvPicPr preferRelativeResize="0"/>
          <p:nvPr/>
        </p:nvPicPr>
        <p:blipFill>
          <a:blip r:embed="rId4">
            <a:alphaModFix/>
          </a:blip>
          <a:stretch>
            <a:fillRect/>
          </a:stretch>
        </p:blipFill>
        <p:spPr>
          <a:xfrm>
            <a:off x="4217975" y="1064110"/>
            <a:ext cx="4766725" cy="1754914"/>
          </a:xfrm>
          <a:prstGeom prst="rect">
            <a:avLst/>
          </a:prstGeom>
          <a:noFill/>
          <a:ln>
            <a:noFill/>
          </a:ln>
        </p:spPr>
      </p:pic>
      <p:pic>
        <p:nvPicPr>
          <p:cNvPr id="250" name="Google Shape;250;p25"/>
          <p:cNvPicPr preferRelativeResize="0"/>
          <p:nvPr/>
        </p:nvPicPr>
        <p:blipFill>
          <a:blip r:embed="rId5">
            <a:alphaModFix/>
          </a:blip>
          <a:stretch>
            <a:fillRect/>
          </a:stretch>
        </p:blipFill>
        <p:spPr>
          <a:xfrm>
            <a:off x="4217975" y="3008550"/>
            <a:ext cx="4766725" cy="1754950"/>
          </a:xfrm>
          <a:prstGeom prst="rect">
            <a:avLst/>
          </a:prstGeom>
          <a:noFill/>
          <a:ln>
            <a:noFill/>
          </a:ln>
        </p:spPr>
      </p:pic>
      <p:pic>
        <p:nvPicPr>
          <p:cNvPr id="251" name="Google Shape;251;p25"/>
          <p:cNvPicPr preferRelativeResize="0"/>
          <p:nvPr/>
        </p:nvPicPr>
        <p:blipFill>
          <a:blip r:embed="rId6">
            <a:alphaModFix/>
          </a:blip>
          <a:stretch>
            <a:fillRect/>
          </a:stretch>
        </p:blipFill>
        <p:spPr>
          <a:xfrm>
            <a:off x="4789376" y="2863924"/>
            <a:ext cx="2583050" cy="948460"/>
          </a:xfrm>
          <a:prstGeom prst="rect">
            <a:avLst/>
          </a:prstGeom>
          <a:noFill/>
          <a:ln>
            <a:noFill/>
          </a:ln>
        </p:spPr>
      </p:pic>
      <p:pic>
        <p:nvPicPr>
          <p:cNvPr id="252" name="Google Shape;252;p25"/>
          <p:cNvPicPr preferRelativeResize="0"/>
          <p:nvPr/>
        </p:nvPicPr>
        <p:blipFill>
          <a:blip r:embed="rId7">
            <a:alphaModFix/>
          </a:blip>
          <a:stretch>
            <a:fillRect/>
          </a:stretch>
        </p:blipFill>
        <p:spPr>
          <a:xfrm>
            <a:off x="4789375" y="916225"/>
            <a:ext cx="2583050" cy="942167"/>
          </a:xfrm>
          <a:prstGeom prst="rect">
            <a:avLst/>
          </a:prstGeom>
          <a:noFill/>
          <a:ln>
            <a:noFill/>
          </a:ln>
        </p:spPr>
      </p:pic>
      <p:sp>
        <p:nvSpPr>
          <p:cNvPr id="253" name="Google Shape;253;p25"/>
          <p:cNvSpPr/>
          <p:nvPr/>
        </p:nvSpPr>
        <p:spPr>
          <a:xfrm>
            <a:off x="4782825" y="897100"/>
            <a:ext cx="2589600" cy="9612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5"/>
          <p:cNvSpPr/>
          <p:nvPr/>
        </p:nvSpPr>
        <p:spPr>
          <a:xfrm>
            <a:off x="4782825" y="2846993"/>
            <a:ext cx="2589600" cy="9612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6"/>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a:t>
            </a:r>
            <a:r>
              <a:rPr baseline="-25000" lang="en" sz="2800"/>
              <a:t>M</a:t>
            </a:r>
            <a:r>
              <a:rPr baseline="30000" lang="en" sz="2800"/>
              <a:t>n</a:t>
            </a:r>
            <a:r>
              <a:rPr lang="en" sz="2800"/>
              <a:t> Performance - Timing Resolution</a:t>
            </a:r>
            <a:endParaRPr sz="2800">
              <a:solidFill>
                <a:srgbClr val="000000"/>
              </a:solidFill>
            </a:endParaRPr>
          </a:p>
        </p:txBody>
      </p:sp>
      <p:sp>
        <p:nvSpPr>
          <p:cNvPr id="260" name="Google Shape;260;p26"/>
          <p:cNvSpPr txBox="1"/>
          <p:nvPr/>
        </p:nvSpPr>
        <p:spPr>
          <a:xfrm>
            <a:off x="166275" y="788050"/>
            <a:ext cx="5400600" cy="41565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Char char="●"/>
            </a:pPr>
            <a:r>
              <a:rPr lang="en" sz="1300"/>
              <a:t>Expected TDC timing efficiency by design </a:t>
            </a:r>
            <a:r>
              <a:rPr lang="en" sz="1300">
                <a:solidFill>
                  <a:schemeClr val="dk1"/>
                </a:solidFill>
              </a:rPr>
              <a:t>≈ </a:t>
            </a:r>
            <a:r>
              <a:rPr lang="en" sz="1300">
                <a:solidFill>
                  <a:srgbClr val="38761D"/>
                </a:solidFill>
              </a:rPr>
              <a:t>0.5 ns</a:t>
            </a:r>
            <a:endParaRPr sz="1300">
              <a:solidFill>
                <a:srgbClr val="38761D"/>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Both ADC and TDC have timing resolution</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chemeClr val="dk1"/>
                </a:solidFill>
              </a:rPr>
              <a:t>TDC better, but both are investigated</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Significant jitter exists on HCal TDC signals from several sources</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rgbClr val="F6B26B"/>
                </a:solidFill>
              </a:rPr>
              <a:t>Timewalk:</a:t>
            </a:r>
            <a:r>
              <a:rPr lang="en" sz="1300">
                <a:solidFill>
                  <a:schemeClr val="dk1"/>
                </a:solidFill>
              </a:rPr>
              <a:t> Rising edge of raw signal impacted by amplitude </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rgbClr val="E69138"/>
                </a:solidFill>
              </a:rPr>
              <a:t>Time of flight (TOF): </a:t>
            </a:r>
            <a:r>
              <a:rPr lang="en" sz="1300">
                <a:solidFill>
                  <a:schemeClr val="dk1"/>
                </a:solidFill>
              </a:rPr>
              <a:t>Scattered nucleons have different momenta and take different paths to HCal</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rgbClr val="B45F06"/>
                </a:solidFill>
              </a:rPr>
              <a:t>Trigger: </a:t>
            </a:r>
            <a:r>
              <a:rPr lang="en" sz="1300">
                <a:solidFill>
                  <a:schemeClr val="dk1"/>
                </a:solidFill>
              </a:rPr>
              <a:t>Electronics jitter from BigBite trigger impacts reference time for all signals</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Each can be addressed</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rgbClr val="F6B26B"/>
                </a:solidFill>
              </a:rPr>
              <a:t>Timewalk:</a:t>
            </a:r>
            <a:r>
              <a:rPr lang="en" sz="1300">
                <a:solidFill>
                  <a:schemeClr val="dk1"/>
                </a:solidFill>
              </a:rPr>
              <a:t> Apply exponential energy-dependent correction to timing per event</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rgbClr val="E69138"/>
                </a:solidFill>
              </a:rPr>
              <a:t>TOF:</a:t>
            </a:r>
            <a:r>
              <a:rPr lang="en" sz="1300">
                <a:solidFill>
                  <a:schemeClr val="dk1"/>
                </a:solidFill>
              </a:rPr>
              <a:t> Reconstruct momenta and energy using BigBite electron track and apply corrections to timing per event</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rgbClr val="B45F06"/>
                </a:solidFill>
              </a:rPr>
              <a:t>Trigger:</a:t>
            </a:r>
            <a:r>
              <a:rPr lang="en" sz="1300">
                <a:solidFill>
                  <a:schemeClr val="dk1"/>
                </a:solidFill>
              </a:rPr>
              <a:t> Use RF-corrected hodoscope timing as reference</a:t>
            </a:r>
            <a:endParaRPr sz="1300">
              <a:solidFill>
                <a:schemeClr val="dk1"/>
              </a:solidFill>
            </a:endParaRPr>
          </a:p>
        </p:txBody>
      </p:sp>
      <p:sp>
        <p:nvSpPr>
          <p:cNvPr id="261" name="Google Shape;26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62" name="Google Shape;262;p26"/>
          <p:cNvCxnSpPr/>
          <p:nvPr/>
        </p:nvCxnSpPr>
        <p:spPr>
          <a:xfrm>
            <a:off x="352725" y="788850"/>
            <a:ext cx="6079800" cy="0"/>
          </a:xfrm>
          <a:prstGeom prst="straightConnector1">
            <a:avLst/>
          </a:prstGeom>
          <a:noFill/>
          <a:ln cap="flat" cmpd="sng" w="9525">
            <a:solidFill>
              <a:schemeClr val="dk1"/>
            </a:solidFill>
            <a:prstDash val="solid"/>
            <a:round/>
            <a:headEnd len="med" w="med" type="none"/>
            <a:tailEnd len="med" w="med" type="none"/>
          </a:ln>
        </p:spPr>
      </p:cxnSp>
      <p:pic>
        <p:nvPicPr>
          <p:cNvPr id="263" name="Google Shape;263;p26"/>
          <p:cNvPicPr preferRelativeResize="0"/>
          <p:nvPr/>
        </p:nvPicPr>
        <p:blipFill>
          <a:blip r:embed="rId3">
            <a:alphaModFix/>
          </a:blip>
          <a:stretch>
            <a:fillRect/>
          </a:stretch>
        </p:blipFill>
        <p:spPr>
          <a:xfrm>
            <a:off x="6043925" y="1072527"/>
            <a:ext cx="2282742" cy="1427822"/>
          </a:xfrm>
          <a:prstGeom prst="rect">
            <a:avLst/>
          </a:prstGeom>
          <a:noFill/>
          <a:ln>
            <a:noFill/>
          </a:ln>
        </p:spPr>
      </p:pic>
      <p:pic>
        <p:nvPicPr>
          <p:cNvPr id="264" name="Google Shape;264;p26"/>
          <p:cNvPicPr preferRelativeResize="0"/>
          <p:nvPr/>
        </p:nvPicPr>
        <p:blipFill>
          <a:blip r:embed="rId4">
            <a:alphaModFix/>
          </a:blip>
          <a:stretch>
            <a:fillRect/>
          </a:stretch>
        </p:blipFill>
        <p:spPr>
          <a:xfrm>
            <a:off x="6951878" y="975419"/>
            <a:ext cx="1429893" cy="1017274"/>
          </a:xfrm>
          <a:prstGeom prst="rect">
            <a:avLst/>
          </a:prstGeom>
          <a:noFill/>
          <a:ln>
            <a:noFill/>
          </a:ln>
        </p:spPr>
      </p:pic>
      <p:sp>
        <p:nvSpPr>
          <p:cNvPr id="265" name="Google Shape;265;p26"/>
          <p:cNvSpPr/>
          <p:nvPr/>
        </p:nvSpPr>
        <p:spPr>
          <a:xfrm>
            <a:off x="6963067" y="935475"/>
            <a:ext cx="1430100" cy="105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6"/>
          <p:cNvSpPr txBox="1"/>
          <p:nvPr/>
        </p:nvSpPr>
        <p:spPr>
          <a:xfrm>
            <a:off x="6366790" y="1315443"/>
            <a:ext cx="585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
              <a:t>Fit to time difference vs energy deposited</a:t>
            </a:r>
            <a:endParaRPr sz="300"/>
          </a:p>
        </p:txBody>
      </p:sp>
      <p:cxnSp>
        <p:nvCxnSpPr>
          <p:cNvPr id="267" name="Google Shape;267;p26"/>
          <p:cNvCxnSpPr/>
          <p:nvPr/>
        </p:nvCxnSpPr>
        <p:spPr>
          <a:xfrm flipH="1">
            <a:off x="6532874" y="1513835"/>
            <a:ext cx="23100" cy="115500"/>
          </a:xfrm>
          <a:prstGeom prst="straightConnector1">
            <a:avLst/>
          </a:prstGeom>
          <a:noFill/>
          <a:ln cap="flat" cmpd="sng" w="9525">
            <a:solidFill>
              <a:srgbClr val="000000"/>
            </a:solidFill>
            <a:prstDash val="solid"/>
            <a:round/>
            <a:headEnd len="med" w="med" type="none"/>
            <a:tailEnd len="med" w="med" type="stealth"/>
          </a:ln>
        </p:spPr>
      </p:cxnSp>
      <p:sp>
        <p:nvSpPr>
          <p:cNvPr id="268" name="Google Shape;268;p26"/>
          <p:cNvSpPr txBox="1"/>
          <p:nvPr/>
        </p:nvSpPr>
        <p:spPr>
          <a:xfrm>
            <a:off x="7353029" y="2049031"/>
            <a:ext cx="585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
              <a:t>Apply correction from fit to shift timewalk back to nominal</a:t>
            </a:r>
            <a:r>
              <a:rPr lang="en" sz="500"/>
              <a:t> </a:t>
            </a:r>
            <a:endParaRPr sz="500"/>
          </a:p>
        </p:txBody>
      </p:sp>
      <p:cxnSp>
        <p:nvCxnSpPr>
          <p:cNvPr id="269" name="Google Shape;269;p26"/>
          <p:cNvCxnSpPr/>
          <p:nvPr/>
        </p:nvCxnSpPr>
        <p:spPr>
          <a:xfrm flipH="1" rot="10800000">
            <a:off x="7723249" y="1938189"/>
            <a:ext cx="45900" cy="166200"/>
          </a:xfrm>
          <a:prstGeom prst="straightConnector1">
            <a:avLst/>
          </a:prstGeom>
          <a:noFill/>
          <a:ln cap="flat" cmpd="sng" w="9525">
            <a:solidFill>
              <a:schemeClr val="dk2"/>
            </a:solidFill>
            <a:prstDash val="solid"/>
            <a:round/>
            <a:headEnd len="med" w="med" type="none"/>
            <a:tailEnd len="med" w="med" type="triangle"/>
          </a:ln>
        </p:spPr>
      </p:cxnSp>
      <p:pic>
        <p:nvPicPr>
          <p:cNvPr id="270" name="Google Shape;270;p26"/>
          <p:cNvPicPr preferRelativeResize="0"/>
          <p:nvPr/>
        </p:nvPicPr>
        <p:blipFill>
          <a:blip r:embed="rId5">
            <a:alphaModFix/>
          </a:blip>
          <a:stretch>
            <a:fillRect/>
          </a:stretch>
        </p:blipFill>
        <p:spPr>
          <a:xfrm>
            <a:off x="5452404" y="2765847"/>
            <a:ext cx="3455821" cy="1952325"/>
          </a:xfrm>
          <a:prstGeom prst="rect">
            <a:avLst/>
          </a:prstGeom>
          <a:noFill/>
          <a:ln>
            <a:noFill/>
          </a:ln>
        </p:spPr>
      </p:pic>
      <p:sp>
        <p:nvSpPr>
          <p:cNvPr id="271" name="Google Shape;271;p26"/>
          <p:cNvSpPr txBox="1"/>
          <p:nvPr/>
        </p:nvSpPr>
        <p:spPr>
          <a:xfrm>
            <a:off x="5911390" y="4025064"/>
            <a:ext cx="9387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a:t>Uncorrected, elastic cuts</a:t>
            </a:r>
            <a:endParaRPr sz="500"/>
          </a:p>
        </p:txBody>
      </p:sp>
      <p:sp>
        <p:nvSpPr>
          <p:cNvPr id="272" name="Google Shape;272;p26"/>
          <p:cNvSpPr txBox="1"/>
          <p:nvPr/>
        </p:nvSpPr>
        <p:spPr>
          <a:xfrm>
            <a:off x="5911867" y="4133323"/>
            <a:ext cx="84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a:t>Trigger and Timewalk </a:t>
            </a:r>
            <a:endParaRPr sz="500"/>
          </a:p>
          <a:p>
            <a:pPr indent="0" lvl="0" marL="0" rtl="0" algn="l">
              <a:spcBef>
                <a:spcPts val="0"/>
              </a:spcBef>
              <a:spcAft>
                <a:spcPts val="0"/>
              </a:spcAft>
              <a:buNone/>
            </a:pPr>
            <a:r>
              <a:rPr lang="en" sz="500"/>
              <a:t>corrected</a:t>
            </a:r>
            <a:r>
              <a:rPr lang="en" sz="500"/>
              <a:t>, elastic cuts</a:t>
            </a:r>
            <a:endParaRPr sz="500"/>
          </a:p>
        </p:txBody>
      </p:sp>
      <p:pic>
        <p:nvPicPr>
          <p:cNvPr id="273" name="Google Shape;273;p26"/>
          <p:cNvPicPr preferRelativeResize="0"/>
          <p:nvPr/>
        </p:nvPicPr>
        <p:blipFill>
          <a:blip r:embed="rId6">
            <a:alphaModFix/>
          </a:blip>
          <a:stretch>
            <a:fillRect/>
          </a:stretch>
        </p:blipFill>
        <p:spPr>
          <a:xfrm>
            <a:off x="5914861" y="4133148"/>
            <a:ext cx="54900" cy="32940"/>
          </a:xfrm>
          <a:prstGeom prst="rect">
            <a:avLst/>
          </a:prstGeom>
          <a:noFill/>
          <a:ln>
            <a:noFill/>
          </a:ln>
        </p:spPr>
      </p:pic>
      <p:pic>
        <p:nvPicPr>
          <p:cNvPr id="274" name="Google Shape;274;p26"/>
          <p:cNvPicPr preferRelativeResize="0"/>
          <p:nvPr/>
        </p:nvPicPr>
        <p:blipFill>
          <a:blip r:embed="rId7">
            <a:alphaModFix/>
          </a:blip>
          <a:stretch>
            <a:fillRect/>
          </a:stretch>
        </p:blipFill>
        <p:spPr>
          <a:xfrm rot="10800000">
            <a:off x="5889508" y="4241764"/>
            <a:ext cx="87275" cy="32325"/>
          </a:xfrm>
          <a:prstGeom prst="rect">
            <a:avLst/>
          </a:prstGeom>
          <a:noFill/>
          <a:ln>
            <a:noFill/>
          </a:ln>
        </p:spPr>
      </p:pic>
      <p:pic>
        <p:nvPicPr>
          <p:cNvPr id="275" name="Google Shape;275;p26"/>
          <p:cNvPicPr preferRelativeResize="0"/>
          <p:nvPr/>
        </p:nvPicPr>
        <p:blipFill>
          <a:blip r:embed="rId8">
            <a:alphaModFix/>
          </a:blip>
          <a:stretch>
            <a:fillRect/>
          </a:stretch>
        </p:blipFill>
        <p:spPr>
          <a:xfrm>
            <a:off x="7859683" y="3907566"/>
            <a:ext cx="919918" cy="700737"/>
          </a:xfrm>
          <a:prstGeom prst="rect">
            <a:avLst/>
          </a:prstGeom>
          <a:noFill/>
          <a:ln>
            <a:noFill/>
          </a:ln>
        </p:spPr>
      </p:pic>
      <p:sp>
        <p:nvSpPr>
          <p:cNvPr id="276" name="Google Shape;276;p26"/>
          <p:cNvSpPr/>
          <p:nvPr/>
        </p:nvSpPr>
        <p:spPr>
          <a:xfrm>
            <a:off x="7861975" y="3901425"/>
            <a:ext cx="920400" cy="700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7"/>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a:t>
            </a:r>
            <a:r>
              <a:rPr baseline="-25000" lang="en" sz="2800"/>
              <a:t>M</a:t>
            </a:r>
            <a:r>
              <a:rPr baseline="30000" lang="en" sz="2800"/>
              <a:t>n</a:t>
            </a:r>
            <a:r>
              <a:rPr lang="en" sz="2800"/>
              <a:t> Performance - Timing Resolution Preliminary</a:t>
            </a:r>
            <a:endParaRPr sz="2800">
              <a:solidFill>
                <a:srgbClr val="000000"/>
              </a:solidFill>
            </a:endParaRPr>
          </a:p>
        </p:txBody>
      </p:sp>
      <p:sp>
        <p:nvSpPr>
          <p:cNvPr id="282" name="Google Shape;282;p27"/>
          <p:cNvSpPr txBox="1"/>
          <p:nvPr/>
        </p:nvSpPr>
        <p:spPr>
          <a:xfrm>
            <a:off x="166275" y="788050"/>
            <a:ext cx="6054600" cy="1783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sz="1100"/>
              <a:t>Strict elastic cuts and expected position cuts on </a:t>
            </a:r>
            <a:r>
              <a:rPr lang="en" sz="1100"/>
              <a:t>scattered </a:t>
            </a:r>
            <a:r>
              <a:rPr lang="en" sz="1100"/>
              <a:t>quasielastic protons</a:t>
            </a:r>
            <a:endParaRPr sz="1100"/>
          </a:p>
          <a:p>
            <a:pPr indent="-298450" lvl="0" marL="457200" rtl="0" algn="l">
              <a:lnSpc>
                <a:spcPct val="115000"/>
              </a:lnSpc>
              <a:spcBef>
                <a:spcPts val="0"/>
              </a:spcBef>
              <a:spcAft>
                <a:spcPts val="0"/>
              </a:spcAft>
              <a:buSzPts val="1100"/>
              <a:buChar char="●"/>
            </a:pPr>
            <a:r>
              <a:rPr lang="en" sz="1100"/>
              <a:t>Mean TDC resolution over all channels </a:t>
            </a:r>
            <a:r>
              <a:rPr lang="en" sz="1100">
                <a:solidFill>
                  <a:srgbClr val="FF9900"/>
                </a:solidFill>
              </a:rPr>
              <a:t>≈ 1.4 ns </a:t>
            </a:r>
            <a:r>
              <a:rPr lang="en" sz="1100">
                <a:solidFill>
                  <a:srgbClr val="38761D"/>
                </a:solidFill>
              </a:rPr>
              <a:t>(as good as 1.0 ns)</a:t>
            </a:r>
            <a:endParaRPr sz="1100">
              <a:solidFill>
                <a:srgbClr val="38761D"/>
              </a:solidFill>
            </a:endParaRPr>
          </a:p>
          <a:p>
            <a:pPr indent="-298450" lvl="0" marL="457200" rtl="0" algn="l">
              <a:lnSpc>
                <a:spcPct val="115000"/>
              </a:lnSpc>
              <a:spcBef>
                <a:spcPts val="0"/>
              </a:spcBef>
              <a:spcAft>
                <a:spcPts val="0"/>
              </a:spcAft>
              <a:buSzPts val="1100"/>
              <a:buChar char="●"/>
            </a:pPr>
            <a:r>
              <a:rPr lang="en" sz="1100">
                <a:solidFill>
                  <a:schemeClr val="dk1"/>
                </a:solidFill>
              </a:rPr>
              <a:t>Mean ADC time resolution </a:t>
            </a:r>
            <a:r>
              <a:rPr lang="en" sz="1100">
                <a:solidFill>
                  <a:srgbClr val="38761D"/>
                </a:solidFill>
              </a:rPr>
              <a:t>≈ 2.4 ns (as good as 1.7 ns)</a:t>
            </a:r>
            <a:endParaRPr sz="1100">
              <a:solidFill>
                <a:srgbClr val="38761D"/>
              </a:solidFill>
            </a:endParaRPr>
          </a:p>
          <a:p>
            <a:pPr indent="-298450" lvl="0" marL="457200" rtl="0" algn="l">
              <a:lnSpc>
                <a:spcPct val="115000"/>
              </a:lnSpc>
              <a:spcBef>
                <a:spcPts val="0"/>
              </a:spcBef>
              <a:spcAft>
                <a:spcPts val="0"/>
              </a:spcAft>
              <a:buSzPts val="1100"/>
              <a:buChar char="●"/>
            </a:pPr>
            <a:r>
              <a:rPr lang="en" sz="1100"/>
              <a:t>Improvements expected</a:t>
            </a:r>
            <a:endParaRPr sz="1100"/>
          </a:p>
          <a:p>
            <a:pPr indent="-298450" lvl="1" marL="914400" rtl="0" algn="l">
              <a:lnSpc>
                <a:spcPct val="115000"/>
              </a:lnSpc>
              <a:spcBef>
                <a:spcPts val="0"/>
              </a:spcBef>
              <a:spcAft>
                <a:spcPts val="0"/>
              </a:spcAft>
              <a:buSzPts val="1100"/>
              <a:buChar char="○"/>
            </a:pPr>
            <a:r>
              <a:rPr lang="en" sz="1100"/>
              <a:t>Prior to first pass, data are sparse</a:t>
            </a:r>
            <a:endParaRPr sz="1100"/>
          </a:p>
          <a:p>
            <a:pPr indent="-298450" lvl="1" marL="914400" rtl="0" algn="l">
              <a:lnSpc>
                <a:spcPct val="115000"/>
              </a:lnSpc>
              <a:spcBef>
                <a:spcPts val="0"/>
              </a:spcBef>
              <a:spcAft>
                <a:spcPts val="0"/>
              </a:spcAft>
              <a:buSzPts val="1100"/>
              <a:buChar char="○"/>
            </a:pPr>
            <a:r>
              <a:rPr lang="en" sz="1100"/>
              <a:t>TOF, timewalk corrections pending first pass cooking</a:t>
            </a:r>
            <a:endParaRPr sz="1100"/>
          </a:p>
        </p:txBody>
      </p:sp>
      <p:sp>
        <p:nvSpPr>
          <p:cNvPr id="283" name="Google Shape;283;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84" name="Google Shape;284;p27"/>
          <p:cNvCxnSpPr/>
          <p:nvPr/>
        </p:nvCxnSpPr>
        <p:spPr>
          <a:xfrm>
            <a:off x="352725" y="788850"/>
            <a:ext cx="7920600" cy="0"/>
          </a:xfrm>
          <a:prstGeom prst="straightConnector1">
            <a:avLst/>
          </a:prstGeom>
          <a:noFill/>
          <a:ln cap="flat" cmpd="sng" w="9525">
            <a:solidFill>
              <a:schemeClr val="dk1"/>
            </a:solidFill>
            <a:prstDash val="solid"/>
            <a:round/>
            <a:headEnd len="med" w="med" type="none"/>
            <a:tailEnd len="med" w="med" type="none"/>
          </a:ln>
        </p:spPr>
      </p:cxnSp>
      <p:sp>
        <p:nvSpPr>
          <p:cNvPr id="285" name="Google Shape;285;p27"/>
          <p:cNvSpPr txBox="1"/>
          <p:nvPr/>
        </p:nvSpPr>
        <p:spPr>
          <a:xfrm>
            <a:off x="5682700" y="2361013"/>
            <a:ext cx="578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TDC</a:t>
            </a:r>
            <a:endParaRPr sz="1200"/>
          </a:p>
        </p:txBody>
      </p:sp>
      <p:sp>
        <p:nvSpPr>
          <p:cNvPr id="286" name="Google Shape;286;p27"/>
          <p:cNvSpPr txBox="1"/>
          <p:nvPr/>
        </p:nvSpPr>
        <p:spPr>
          <a:xfrm>
            <a:off x="5536700" y="3976850"/>
            <a:ext cx="862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ADC time</a:t>
            </a:r>
            <a:endParaRPr sz="1200"/>
          </a:p>
        </p:txBody>
      </p:sp>
      <p:pic>
        <p:nvPicPr>
          <p:cNvPr id="287" name="Google Shape;287;p27"/>
          <p:cNvPicPr preferRelativeResize="0"/>
          <p:nvPr/>
        </p:nvPicPr>
        <p:blipFill>
          <a:blip r:embed="rId3">
            <a:alphaModFix/>
          </a:blip>
          <a:stretch>
            <a:fillRect/>
          </a:stretch>
        </p:blipFill>
        <p:spPr>
          <a:xfrm>
            <a:off x="468199" y="2011250"/>
            <a:ext cx="4905849" cy="1453200"/>
          </a:xfrm>
          <a:prstGeom prst="rect">
            <a:avLst/>
          </a:prstGeom>
          <a:noFill/>
          <a:ln>
            <a:noFill/>
          </a:ln>
        </p:spPr>
      </p:pic>
      <p:pic>
        <p:nvPicPr>
          <p:cNvPr id="288" name="Google Shape;288;p27"/>
          <p:cNvPicPr preferRelativeResize="0"/>
          <p:nvPr/>
        </p:nvPicPr>
        <p:blipFill>
          <a:blip r:embed="rId4">
            <a:alphaModFix/>
          </a:blip>
          <a:stretch>
            <a:fillRect/>
          </a:stretch>
        </p:blipFill>
        <p:spPr>
          <a:xfrm>
            <a:off x="505250" y="3503214"/>
            <a:ext cx="4868801" cy="1453212"/>
          </a:xfrm>
          <a:prstGeom prst="rect">
            <a:avLst/>
          </a:prstGeom>
          <a:noFill/>
          <a:ln>
            <a:noFill/>
          </a:ln>
        </p:spPr>
      </p:pic>
      <p:pic>
        <p:nvPicPr>
          <p:cNvPr id="289" name="Google Shape;289;p27"/>
          <p:cNvPicPr preferRelativeResize="0"/>
          <p:nvPr/>
        </p:nvPicPr>
        <p:blipFill>
          <a:blip r:embed="rId5">
            <a:alphaModFix/>
          </a:blip>
          <a:stretch>
            <a:fillRect/>
          </a:stretch>
        </p:blipFill>
        <p:spPr>
          <a:xfrm>
            <a:off x="6433625" y="1307962"/>
            <a:ext cx="2315301" cy="1757974"/>
          </a:xfrm>
          <a:prstGeom prst="rect">
            <a:avLst/>
          </a:prstGeom>
          <a:noFill/>
          <a:ln>
            <a:noFill/>
          </a:ln>
        </p:spPr>
      </p:pic>
      <p:pic>
        <p:nvPicPr>
          <p:cNvPr id="290" name="Google Shape;290;p27"/>
          <p:cNvPicPr preferRelativeResize="0"/>
          <p:nvPr/>
        </p:nvPicPr>
        <p:blipFill>
          <a:blip r:embed="rId6">
            <a:alphaModFix/>
          </a:blip>
          <a:stretch>
            <a:fillRect/>
          </a:stretch>
        </p:blipFill>
        <p:spPr>
          <a:xfrm>
            <a:off x="6433625" y="3208757"/>
            <a:ext cx="2315300" cy="1747666"/>
          </a:xfrm>
          <a:prstGeom prst="rect">
            <a:avLst/>
          </a:prstGeom>
          <a:noFill/>
          <a:ln>
            <a:noFill/>
          </a:ln>
        </p:spPr>
      </p:pic>
      <p:sp>
        <p:nvSpPr>
          <p:cNvPr id="291" name="Google Shape;291;p27"/>
          <p:cNvSpPr txBox="1"/>
          <p:nvPr/>
        </p:nvSpPr>
        <p:spPr>
          <a:xfrm>
            <a:off x="7042700" y="862450"/>
            <a:ext cx="147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Example Slices</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8"/>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Calibrations - Energy</a:t>
            </a:r>
            <a:r>
              <a:rPr lang="en" sz="2800"/>
              <a:t> </a:t>
            </a:r>
            <a:endParaRPr sz="2800">
              <a:solidFill>
                <a:srgbClr val="000000"/>
              </a:solidFill>
            </a:endParaRPr>
          </a:p>
        </p:txBody>
      </p:sp>
      <p:sp>
        <p:nvSpPr>
          <p:cNvPr id="297" name="Google Shape;297;p28"/>
          <p:cNvSpPr txBox="1"/>
          <p:nvPr/>
        </p:nvSpPr>
        <p:spPr>
          <a:xfrm>
            <a:off x="166275" y="788050"/>
            <a:ext cx="5327400" cy="40347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00000"/>
              </a:buClr>
              <a:buSzPts val="1100"/>
              <a:buAutoNum type="arabicPeriod"/>
            </a:pPr>
            <a:r>
              <a:rPr lang="en" sz="1100">
                <a:solidFill>
                  <a:srgbClr val="000000"/>
                </a:solidFill>
              </a:rPr>
              <a:t>Energy Calibrations by </a:t>
            </a:r>
            <a:r>
              <a:rPr lang="en" sz="1100"/>
              <a:t>c</a:t>
            </a:r>
            <a:r>
              <a:rPr lang="en" sz="1100">
                <a:solidFill>
                  <a:srgbClr val="000000"/>
                </a:solidFill>
              </a:rPr>
              <a:t>hannel from</a:t>
            </a:r>
            <a:r>
              <a:rPr lang="en" sz="1100"/>
              <a:t> scattered protons at Q</a:t>
            </a:r>
            <a:r>
              <a:rPr baseline="30000" lang="en" sz="1100"/>
              <a:t>2 </a:t>
            </a:r>
            <a:r>
              <a:rPr lang="en" sz="1100"/>
              <a:t>= 4.5 GeV</a:t>
            </a:r>
            <a:r>
              <a:rPr baseline="30000" lang="en" sz="1100"/>
              <a:t>2</a:t>
            </a:r>
            <a:endParaRPr baseline="30000" sz="1100">
              <a:solidFill>
                <a:srgbClr val="000000"/>
              </a:solidFill>
            </a:endParaRPr>
          </a:p>
          <a:p>
            <a:pPr indent="-298450" lvl="1" marL="914400" rtl="0" algn="l">
              <a:lnSpc>
                <a:spcPct val="115000"/>
              </a:lnSpc>
              <a:spcBef>
                <a:spcPts val="0"/>
              </a:spcBef>
              <a:spcAft>
                <a:spcPts val="0"/>
              </a:spcAft>
              <a:buClr>
                <a:srgbClr val="000000"/>
              </a:buClr>
              <a:buSzPts val="1100"/>
              <a:buAutoNum type="alphaLcPeriod"/>
            </a:pPr>
            <a:r>
              <a:rPr lang="en" sz="1100"/>
              <a:t>Relate ADC values (pC) to deposited energy (GeV)</a:t>
            </a:r>
            <a:endParaRPr sz="1100"/>
          </a:p>
          <a:p>
            <a:pPr indent="-298450" lvl="2" marL="1371600" rtl="0" algn="l">
              <a:lnSpc>
                <a:spcPct val="115000"/>
              </a:lnSpc>
              <a:spcBef>
                <a:spcPts val="0"/>
              </a:spcBef>
              <a:spcAft>
                <a:spcPts val="0"/>
              </a:spcAft>
              <a:buClr>
                <a:srgbClr val="595959"/>
              </a:buClr>
              <a:buSzPts val="1100"/>
              <a:buAutoNum type="romanLcPeriod"/>
            </a:pPr>
            <a:r>
              <a:rPr i="1" lang="en" sz="1100"/>
              <a:t>c</a:t>
            </a:r>
            <a:r>
              <a:rPr baseline="-25000" i="1" lang="en" sz="1100"/>
              <a:t>j</a:t>
            </a:r>
            <a:r>
              <a:rPr lang="en" sz="1100"/>
              <a:t> in GeV/pC</a:t>
            </a:r>
            <a:endParaRPr sz="1100"/>
          </a:p>
          <a:p>
            <a:pPr indent="-298450" lvl="3" marL="1828800" rtl="0" algn="l">
              <a:lnSpc>
                <a:spcPct val="115000"/>
              </a:lnSpc>
              <a:spcBef>
                <a:spcPts val="0"/>
              </a:spcBef>
              <a:spcAft>
                <a:spcPts val="0"/>
              </a:spcAft>
              <a:buClr>
                <a:srgbClr val="595959"/>
              </a:buClr>
              <a:buSzPts val="1100"/>
              <a:buAutoNum type="arabicPeriod"/>
            </a:pPr>
            <a:r>
              <a:rPr lang="en" sz="1100"/>
              <a:t>pC for integrated ADC waveforms</a:t>
            </a:r>
            <a:endParaRPr sz="1100"/>
          </a:p>
          <a:p>
            <a:pPr indent="-298450" lvl="2" marL="1371600" rtl="0" algn="l">
              <a:lnSpc>
                <a:spcPct val="115000"/>
              </a:lnSpc>
              <a:spcBef>
                <a:spcPts val="0"/>
              </a:spcBef>
              <a:spcAft>
                <a:spcPts val="0"/>
              </a:spcAft>
              <a:buClr>
                <a:srgbClr val="595959"/>
              </a:buClr>
              <a:buSzPts val="1100"/>
              <a:buAutoNum type="romanLcPeriod"/>
            </a:pPr>
            <a:r>
              <a:rPr lang="en" sz="1100"/>
              <a:t>Indices </a:t>
            </a:r>
            <a:r>
              <a:rPr i="1" lang="en" sz="1100"/>
              <a:t>i, j </a:t>
            </a:r>
            <a:r>
              <a:rPr lang="en" sz="1100"/>
              <a:t>over hits within cluster</a:t>
            </a:r>
            <a:endParaRPr sz="1100"/>
          </a:p>
          <a:p>
            <a:pPr indent="-298450" lvl="2" marL="1371600" rtl="0" algn="l">
              <a:lnSpc>
                <a:spcPct val="115000"/>
              </a:lnSpc>
              <a:spcBef>
                <a:spcPts val="0"/>
              </a:spcBef>
              <a:spcAft>
                <a:spcPts val="0"/>
              </a:spcAft>
              <a:buClr>
                <a:srgbClr val="595959"/>
              </a:buClr>
              <a:buSzPts val="1100"/>
              <a:buAutoNum type="romanLcPeriod"/>
            </a:pPr>
            <a:r>
              <a:rPr lang="en" sz="1100"/>
              <a:t>Energy </a:t>
            </a:r>
            <a:r>
              <a:rPr i="1" lang="en" sz="1100"/>
              <a:t>E</a:t>
            </a:r>
            <a:r>
              <a:rPr baseline="-25000" i="1" lang="en" sz="1100"/>
              <a:t>i</a:t>
            </a:r>
            <a:endParaRPr baseline="-25000" i="1" sz="1100"/>
          </a:p>
          <a:p>
            <a:pPr indent="-298450" lvl="3" marL="1828800" rtl="0" algn="l">
              <a:lnSpc>
                <a:spcPct val="115000"/>
              </a:lnSpc>
              <a:spcBef>
                <a:spcPts val="0"/>
              </a:spcBef>
              <a:spcAft>
                <a:spcPts val="0"/>
              </a:spcAft>
              <a:buClr>
                <a:srgbClr val="595959"/>
              </a:buClr>
              <a:buSzPts val="1100"/>
              <a:buAutoNum type="arabicPeriod"/>
            </a:pPr>
            <a:r>
              <a:rPr lang="en" sz="1100"/>
              <a:t>Kinetic energy of hadron incident to HCal</a:t>
            </a:r>
            <a:endParaRPr sz="1100"/>
          </a:p>
          <a:p>
            <a:pPr indent="-298450" lvl="4" marL="2286000" rtl="0" algn="l">
              <a:lnSpc>
                <a:spcPct val="115000"/>
              </a:lnSpc>
              <a:spcBef>
                <a:spcPts val="0"/>
              </a:spcBef>
              <a:spcAft>
                <a:spcPts val="0"/>
              </a:spcAft>
              <a:buClr>
                <a:srgbClr val="595959"/>
              </a:buClr>
              <a:buSzPts val="1100"/>
              <a:buAutoNum type="alphaLcPeriod"/>
            </a:pPr>
            <a:r>
              <a:rPr lang="en" sz="1100"/>
              <a:t>Calculated assuming elastic scattering from BigBite track momentum and beam</a:t>
            </a:r>
            <a:endParaRPr sz="1100"/>
          </a:p>
          <a:p>
            <a:pPr indent="-298450" lvl="3" marL="1828800" rtl="0" algn="l">
              <a:lnSpc>
                <a:spcPct val="115000"/>
              </a:lnSpc>
              <a:spcBef>
                <a:spcPts val="0"/>
              </a:spcBef>
              <a:spcAft>
                <a:spcPts val="0"/>
              </a:spcAft>
              <a:buClr>
                <a:srgbClr val="595959"/>
              </a:buClr>
              <a:buSzPts val="1100"/>
              <a:buAutoNum type="arabicPeriod"/>
            </a:pPr>
            <a:r>
              <a:rPr lang="en" sz="1100"/>
              <a:t>Apply sampling fraction of 7.95% for HCal</a:t>
            </a:r>
            <a:endParaRPr sz="1100"/>
          </a:p>
          <a:p>
            <a:pPr indent="-298450" lvl="4" marL="2286000" rtl="0" algn="l">
              <a:lnSpc>
                <a:spcPct val="115000"/>
              </a:lnSpc>
              <a:spcBef>
                <a:spcPts val="0"/>
              </a:spcBef>
              <a:spcAft>
                <a:spcPts val="0"/>
              </a:spcAft>
              <a:buClr>
                <a:srgbClr val="595959"/>
              </a:buClr>
              <a:buSzPts val="1100"/>
              <a:buAutoNum type="alphaLcPeriod"/>
            </a:pPr>
            <a:r>
              <a:rPr lang="en" sz="1100"/>
              <a:t>Obtained from monte-carlo simulations</a:t>
            </a:r>
            <a:endParaRPr sz="1100"/>
          </a:p>
          <a:p>
            <a:pPr indent="-298450" lvl="1" marL="914400" rtl="0" algn="l">
              <a:lnSpc>
                <a:spcPct val="115000"/>
              </a:lnSpc>
              <a:spcBef>
                <a:spcPts val="0"/>
              </a:spcBef>
              <a:spcAft>
                <a:spcPts val="0"/>
              </a:spcAft>
              <a:buClr>
                <a:srgbClr val="000000"/>
              </a:buClr>
              <a:buSzPts val="1100"/>
              <a:buAutoNum type="alphaLcPeriod"/>
            </a:pPr>
            <a:r>
              <a:rPr lang="en" sz="1100">
                <a:solidFill>
                  <a:srgbClr val="000000"/>
                </a:solidFill>
              </a:rPr>
              <a:t>Chi squared minimization with linear system of equations relating energy deposited on single channel to total deposit</a:t>
            </a:r>
            <a:r>
              <a:rPr lang="en" sz="1100"/>
              <a:t>ed </a:t>
            </a:r>
            <a:r>
              <a:rPr lang="en" sz="1100">
                <a:solidFill>
                  <a:srgbClr val="000000"/>
                </a:solidFill>
              </a:rPr>
              <a:t>energy of elastically scattered hadron in cluster per event.</a:t>
            </a:r>
            <a:endParaRPr sz="1100">
              <a:solidFill>
                <a:srgbClr val="000000"/>
              </a:solidFill>
            </a:endParaRPr>
          </a:p>
          <a:p>
            <a:pPr indent="-298450" lvl="2" marL="1371600" rtl="0" algn="l">
              <a:lnSpc>
                <a:spcPct val="115000"/>
              </a:lnSpc>
              <a:spcBef>
                <a:spcPts val="0"/>
              </a:spcBef>
              <a:spcAft>
                <a:spcPts val="0"/>
              </a:spcAft>
              <a:buClr>
                <a:srgbClr val="595959"/>
              </a:buClr>
              <a:buSzPts val="1100"/>
              <a:buAutoNum type="romanLcPeriod"/>
            </a:pPr>
            <a:r>
              <a:rPr lang="en" sz="1100"/>
              <a:t>Populate matrix with measured integrated ADC values (pC)</a:t>
            </a:r>
            <a:endParaRPr sz="1100"/>
          </a:p>
          <a:p>
            <a:pPr indent="-298450" lvl="2" marL="1371600" rtl="0" algn="l">
              <a:lnSpc>
                <a:spcPct val="115000"/>
              </a:lnSpc>
              <a:spcBef>
                <a:spcPts val="0"/>
              </a:spcBef>
              <a:spcAft>
                <a:spcPts val="0"/>
              </a:spcAft>
              <a:buClr>
                <a:srgbClr val="595959"/>
              </a:buClr>
              <a:buSzPts val="1100"/>
              <a:buAutoNum type="romanLcPeriod"/>
            </a:pPr>
            <a:r>
              <a:rPr lang="en" sz="1100"/>
              <a:t>Reject cells with insufficient statistics</a:t>
            </a:r>
            <a:endParaRPr sz="1100"/>
          </a:p>
          <a:p>
            <a:pPr indent="-298450" lvl="3" marL="1828800" rtl="0" algn="l">
              <a:lnSpc>
                <a:spcPct val="115000"/>
              </a:lnSpc>
              <a:spcBef>
                <a:spcPts val="0"/>
              </a:spcBef>
              <a:spcAft>
                <a:spcPts val="0"/>
              </a:spcAft>
              <a:buClr>
                <a:srgbClr val="595959"/>
              </a:buClr>
              <a:buSzPts val="1100"/>
              <a:buAutoNum type="arabicPeriod"/>
            </a:pPr>
            <a:r>
              <a:rPr lang="en" sz="1100"/>
              <a:t>Set diag element for cell to 1, all coupled set to 0</a:t>
            </a:r>
            <a:endParaRPr sz="1100"/>
          </a:p>
          <a:p>
            <a:pPr indent="-298450" lvl="2" marL="1371600" rtl="0" algn="l">
              <a:lnSpc>
                <a:spcPct val="115000"/>
              </a:lnSpc>
              <a:spcBef>
                <a:spcPts val="0"/>
              </a:spcBef>
              <a:spcAft>
                <a:spcPts val="0"/>
              </a:spcAft>
              <a:buClr>
                <a:srgbClr val="595959"/>
              </a:buClr>
              <a:buSzPts val="1100"/>
              <a:buAutoNum type="romanLcPeriod"/>
            </a:pPr>
            <a:r>
              <a:rPr lang="en" sz="1100"/>
              <a:t>Solve for coefficients via inversion of matrix</a:t>
            </a:r>
            <a:endParaRPr sz="1100"/>
          </a:p>
          <a:p>
            <a:pPr indent="-311150" lvl="1" marL="914400" rtl="0" algn="l">
              <a:lnSpc>
                <a:spcPct val="115000"/>
              </a:lnSpc>
              <a:spcBef>
                <a:spcPts val="0"/>
              </a:spcBef>
              <a:spcAft>
                <a:spcPts val="0"/>
              </a:spcAft>
              <a:buClr>
                <a:srgbClr val="595959"/>
              </a:buClr>
              <a:buSzPts val="1300"/>
              <a:buAutoNum type="alphaLcPeriod"/>
            </a:pPr>
            <a:r>
              <a:rPr b="1" lang="en" sz="1300"/>
              <a:t>Apply coefficients by channel to convert ADC values to energy deposited in HCal!</a:t>
            </a:r>
            <a:endParaRPr b="1" sz="1300"/>
          </a:p>
        </p:txBody>
      </p:sp>
      <p:pic>
        <p:nvPicPr>
          <p:cNvPr id="298" name="Google Shape;298;p28"/>
          <p:cNvPicPr preferRelativeResize="0"/>
          <p:nvPr/>
        </p:nvPicPr>
        <p:blipFill>
          <a:blip r:embed="rId3">
            <a:alphaModFix/>
          </a:blip>
          <a:stretch>
            <a:fillRect/>
          </a:stretch>
        </p:blipFill>
        <p:spPr>
          <a:xfrm>
            <a:off x="6644947" y="642325"/>
            <a:ext cx="1847330" cy="574038"/>
          </a:xfrm>
          <a:prstGeom prst="rect">
            <a:avLst/>
          </a:prstGeom>
          <a:noFill/>
          <a:ln>
            <a:noFill/>
          </a:ln>
        </p:spPr>
      </p:pic>
      <p:pic>
        <p:nvPicPr>
          <p:cNvPr id="299" name="Google Shape;299;p28"/>
          <p:cNvPicPr preferRelativeResize="0"/>
          <p:nvPr/>
        </p:nvPicPr>
        <p:blipFill>
          <a:blip r:embed="rId4">
            <a:alphaModFix/>
          </a:blip>
          <a:stretch>
            <a:fillRect/>
          </a:stretch>
        </p:blipFill>
        <p:spPr>
          <a:xfrm>
            <a:off x="7305370" y="1185661"/>
            <a:ext cx="664746" cy="315755"/>
          </a:xfrm>
          <a:prstGeom prst="rect">
            <a:avLst/>
          </a:prstGeom>
          <a:noFill/>
          <a:ln>
            <a:noFill/>
          </a:ln>
        </p:spPr>
      </p:pic>
      <p:pic>
        <p:nvPicPr>
          <p:cNvPr id="300" name="Google Shape;300;p28"/>
          <p:cNvPicPr preferRelativeResize="0"/>
          <p:nvPr/>
        </p:nvPicPr>
        <p:blipFill>
          <a:blip r:embed="rId5">
            <a:alphaModFix/>
          </a:blip>
          <a:stretch>
            <a:fillRect/>
          </a:stretch>
        </p:blipFill>
        <p:spPr>
          <a:xfrm>
            <a:off x="6419375" y="1438015"/>
            <a:ext cx="2436724" cy="574037"/>
          </a:xfrm>
          <a:prstGeom prst="rect">
            <a:avLst/>
          </a:prstGeom>
          <a:noFill/>
          <a:ln>
            <a:noFill/>
          </a:ln>
        </p:spPr>
      </p:pic>
      <p:sp>
        <p:nvSpPr>
          <p:cNvPr id="301" name="Google Shape;301;p28"/>
          <p:cNvSpPr txBox="1"/>
          <p:nvPr/>
        </p:nvSpPr>
        <p:spPr>
          <a:xfrm>
            <a:off x="7214462" y="1932150"/>
            <a:ext cx="7083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Minimize</a:t>
            </a:r>
            <a:endParaRPr sz="700"/>
          </a:p>
        </p:txBody>
      </p:sp>
      <p:sp>
        <p:nvSpPr>
          <p:cNvPr id="302" name="Google Shape;302;p28"/>
          <p:cNvSpPr/>
          <p:nvPr/>
        </p:nvSpPr>
        <p:spPr>
          <a:xfrm>
            <a:off x="7696795" y="2001444"/>
            <a:ext cx="273300" cy="94200"/>
          </a:xfrm>
          <a:prstGeom prst="bentUpArrow">
            <a:avLst>
              <a:gd fmla="val 25000" name="adj1"/>
              <a:gd fmla="val 25000" name="adj2"/>
              <a:gd fmla="val 25000" name="adj3"/>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4" name="Google Shape;304;p28"/>
          <p:cNvPicPr preferRelativeResize="0"/>
          <p:nvPr/>
        </p:nvPicPr>
        <p:blipFill>
          <a:blip r:embed="rId6">
            <a:alphaModFix/>
          </a:blip>
          <a:stretch>
            <a:fillRect/>
          </a:stretch>
        </p:blipFill>
        <p:spPr>
          <a:xfrm>
            <a:off x="4746325" y="1020427"/>
            <a:ext cx="1847327" cy="1111282"/>
          </a:xfrm>
          <a:prstGeom prst="rect">
            <a:avLst/>
          </a:prstGeom>
          <a:noFill/>
          <a:ln>
            <a:noFill/>
          </a:ln>
        </p:spPr>
      </p:pic>
      <p:pic>
        <p:nvPicPr>
          <p:cNvPr id="305" name="Google Shape;305;p28"/>
          <p:cNvPicPr preferRelativeResize="0"/>
          <p:nvPr/>
        </p:nvPicPr>
        <p:blipFill>
          <a:blip r:embed="rId7">
            <a:alphaModFix/>
          </a:blip>
          <a:stretch>
            <a:fillRect/>
          </a:stretch>
        </p:blipFill>
        <p:spPr>
          <a:xfrm>
            <a:off x="5402650" y="3548575"/>
            <a:ext cx="3452063" cy="1245625"/>
          </a:xfrm>
          <a:prstGeom prst="rect">
            <a:avLst/>
          </a:prstGeom>
          <a:noFill/>
          <a:ln>
            <a:noFill/>
          </a:ln>
        </p:spPr>
      </p:pic>
      <p:pic>
        <p:nvPicPr>
          <p:cNvPr id="306" name="Google Shape;306;p28"/>
          <p:cNvPicPr preferRelativeResize="0"/>
          <p:nvPr/>
        </p:nvPicPr>
        <p:blipFill>
          <a:blip r:embed="rId8">
            <a:alphaModFix/>
          </a:blip>
          <a:stretch>
            <a:fillRect/>
          </a:stretch>
        </p:blipFill>
        <p:spPr>
          <a:xfrm>
            <a:off x="5402650" y="2220081"/>
            <a:ext cx="3452073" cy="1279369"/>
          </a:xfrm>
          <a:prstGeom prst="rect">
            <a:avLst/>
          </a:prstGeom>
          <a:noFill/>
          <a:ln>
            <a:noFill/>
          </a:ln>
        </p:spPr>
      </p:pic>
      <p:cxnSp>
        <p:nvCxnSpPr>
          <p:cNvPr id="307" name="Google Shape;307;p28"/>
          <p:cNvCxnSpPr/>
          <p:nvPr/>
        </p:nvCxnSpPr>
        <p:spPr>
          <a:xfrm>
            <a:off x="352725" y="788850"/>
            <a:ext cx="49896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9"/>
          <p:cNvSpPr/>
          <p:nvPr/>
        </p:nvSpPr>
        <p:spPr>
          <a:xfrm>
            <a:off x="5047950" y="2760225"/>
            <a:ext cx="3668700" cy="21780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9"/>
          <p:cNvSpPr/>
          <p:nvPr/>
        </p:nvSpPr>
        <p:spPr>
          <a:xfrm>
            <a:off x="5048050" y="166750"/>
            <a:ext cx="3668700" cy="2154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9"/>
          <p:cNvSpPr txBox="1"/>
          <p:nvPr/>
        </p:nvSpPr>
        <p:spPr>
          <a:xfrm>
            <a:off x="311700" y="215350"/>
            <a:ext cx="6830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t>Calibrations - Timing</a:t>
            </a:r>
            <a:endParaRPr sz="2600">
              <a:solidFill>
                <a:srgbClr val="000000"/>
              </a:solidFill>
            </a:endParaRPr>
          </a:p>
        </p:txBody>
      </p:sp>
      <p:sp>
        <p:nvSpPr>
          <p:cNvPr id="315" name="Google Shape;315;p29"/>
          <p:cNvSpPr txBox="1"/>
          <p:nvPr/>
        </p:nvSpPr>
        <p:spPr>
          <a:xfrm>
            <a:off x="166275" y="788050"/>
            <a:ext cx="4752900" cy="41502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00000"/>
              </a:buClr>
              <a:buSzPts val="1100"/>
              <a:buAutoNum type="arabicPeriod"/>
            </a:pPr>
            <a:r>
              <a:rPr lang="en" sz="1100"/>
              <a:t>Align ADC time and TDC signals from coincidence target events using elastically scattered protons at Q</a:t>
            </a:r>
            <a:r>
              <a:rPr baseline="30000" lang="en" sz="1100"/>
              <a:t>2</a:t>
            </a:r>
            <a:r>
              <a:rPr lang="en" sz="1100"/>
              <a:t> = 3 GeV</a:t>
            </a:r>
            <a:r>
              <a:rPr baseline="30000" lang="en" sz="1100"/>
              <a:t>2</a:t>
            </a:r>
            <a:r>
              <a:rPr lang="en" sz="1100"/>
              <a:t>  </a:t>
            </a:r>
            <a:endParaRPr sz="1100"/>
          </a:p>
          <a:p>
            <a:pPr indent="-298450" lvl="1" marL="914400" rtl="0" algn="l">
              <a:lnSpc>
                <a:spcPct val="115000"/>
              </a:lnSpc>
              <a:spcBef>
                <a:spcPts val="0"/>
              </a:spcBef>
              <a:spcAft>
                <a:spcPts val="0"/>
              </a:spcAft>
              <a:buClr>
                <a:srgbClr val="595959"/>
              </a:buClr>
              <a:buSzPts val="1100"/>
              <a:buAutoNum type="alphaLcPeriod"/>
            </a:pPr>
            <a:r>
              <a:rPr lang="en" sz="1100"/>
              <a:t>Elastic hadrons expected to arrive at HCal in time relative to the BigBite single arm trigger (reference time)</a:t>
            </a:r>
            <a:endParaRPr sz="1100"/>
          </a:p>
          <a:p>
            <a:pPr indent="-298450" lvl="2" marL="1371600" rtl="0" algn="l">
              <a:lnSpc>
                <a:spcPct val="115000"/>
              </a:lnSpc>
              <a:spcBef>
                <a:spcPts val="0"/>
              </a:spcBef>
              <a:spcAft>
                <a:spcPts val="0"/>
              </a:spcAft>
              <a:buClr>
                <a:srgbClr val="595959"/>
              </a:buClr>
              <a:buSzPts val="1100"/>
              <a:buAutoNum type="romanLcPeriod"/>
            </a:pPr>
            <a:r>
              <a:rPr lang="en" sz="1100"/>
              <a:t>Cut on elastic events using q-vector from BigBite arm and build distributions of ADC time and TDC time by channel</a:t>
            </a:r>
            <a:endParaRPr sz="1100"/>
          </a:p>
          <a:p>
            <a:pPr indent="-298450" lvl="1" marL="914400" rtl="0" algn="l">
              <a:lnSpc>
                <a:spcPct val="115000"/>
              </a:lnSpc>
              <a:spcBef>
                <a:spcPts val="0"/>
              </a:spcBef>
              <a:spcAft>
                <a:spcPts val="0"/>
              </a:spcAft>
              <a:buClr>
                <a:srgbClr val="595959"/>
              </a:buClr>
              <a:buSzPts val="1100"/>
              <a:buAutoNum type="alphaLcPeriod"/>
            </a:pPr>
            <a:r>
              <a:rPr lang="en" sz="1100"/>
              <a:t>Make by-channel corrections to raw ADC time and TDC</a:t>
            </a:r>
            <a:endParaRPr sz="1100"/>
          </a:p>
          <a:p>
            <a:pPr indent="-298450" lvl="2" marL="1371600" rtl="0" algn="l">
              <a:lnSpc>
                <a:spcPct val="115000"/>
              </a:lnSpc>
              <a:spcBef>
                <a:spcPts val="0"/>
              </a:spcBef>
              <a:spcAft>
                <a:spcPts val="0"/>
              </a:spcAft>
              <a:buClr>
                <a:srgbClr val="595959"/>
              </a:buClr>
              <a:buSzPts val="1100"/>
              <a:buAutoNum type="romanLcPeriod"/>
            </a:pPr>
            <a:r>
              <a:rPr lang="en" sz="1100"/>
              <a:t>Use hodoscope mean TDC to clean up jitter in reference time</a:t>
            </a:r>
            <a:endParaRPr sz="1100"/>
          </a:p>
          <a:p>
            <a:pPr indent="-298450" lvl="2" marL="1371600" rtl="0" algn="l">
              <a:lnSpc>
                <a:spcPct val="115000"/>
              </a:lnSpc>
              <a:spcBef>
                <a:spcPts val="0"/>
              </a:spcBef>
              <a:spcAft>
                <a:spcPts val="0"/>
              </a:spcAft>
              <a:buClr>
                <a:srgbClr val="595959"/>
              </a:buClr>
              <a:buSzPts val="1100"/>
              <a:buAutoNum type="romanLcPeriod"/>
            </a:pPr>
            <a:r>
              <a:rPr lang="en" sz="1100"/>
              <a:t>Address energy-dependent timewalk corrections (not shown)</a:t>
            </a:r>
            <a:endParaRPr sz="1100"/>
          </a:p>
          <a:p>
            <a:pPr indent="-298450" lvl="2" marL="1371600" rtl="0" algn="l">
              <a:lnSpc>
                <a:spcPct val="115000"/>
              </a:lnSpc>
              <a:spcBef>
                <a:spcPts val="0"/>
              </a:spcBef>
              <a:spcAft>
                <a:spcPts val="0"/>
              </a:spcAft>
              <a:buClr>
                <a:srgbClr val="595959"/>
              </a:buClr>
              <a:buSzPts val="1100"/>
              <a:buAutoNum type="romanLcPeriod"/>
            </a:pPr>
            <a:r>
              <a:rPr lang="en" sz="1100"/>
              <a:t>Apply time-of-flight corrections exploiting q-vector (not shown)</a:t>
            </a:r>
            <a:endParaRPr sz="1100"/>
          </a:p>
          <a:p>
            <a:pPr indent="-298450" lvl="1" marL="914400" rtl="0" algn="l">
              <a:lnSpc>
                <a:spcPct val="115000"/>
              </a:lnSpc>
              <a:spcBef>
                <a:spcPts val="0"/>
              </a:spcBef>
              <a:spcAft>
                <a:spcPts val="0"/>
              </a:spcAft>
              <a:buClr>
                <a:srgbClr val="595959"/>
              </a:buClr>
              <a:buSzPts val="1100"/>
              <a:buAutoNum type="alphaLcPeriod"/>
            </a:pPr>
            <a:r>
              <a:rPr lang="en" sz="1100"/>
              <a:t>Select target time within ADC(TDC) window: 55ns(-75ns) </a:t>
            </a:r>
            <a:endParaRPr sz="1100"/>
          </a:p>
          <a:p>
            <a:pPr indent="-298450" lvl="1" marL="914400" rtl="0" algn="l">
              <a:lnSpc>
                <a:spcPct val="115000"/>
              </a:lnSpc>
              <a:spcBef>
                <a:spcPts val="0"/>
              </a:spcBef>
              <a:spcAft>
                <a:spcPts val="0"/>
              </a:spcAft>
              <a:buClr>
                <a:srgbClr val="595959"/>
              </a:buClr>
              <a:buSzPts val="1100"/>
              <a:buAutoNum type="alphaLcPeriod"/>
            </a:pPr>
            <a:r>
              <a:rPr lang="en" sz="1100"/>
              <a:t>Extract mean ADC time and mean TDC and calculate offset to target times</a:t>
            </a:r>
            <a:endParaRPr sz="1100"/>
          </a:p>
          <a:p>
            <a:pPr indent="-317500" lvl="1" marL="914400" rtl="0" algn="l">
              <a:lnSpc>
                <a:spcPct val="115000"/>
              </a:lnSpc>
              <a:spcBef>
                <a:spcPts val="0"/>
              </a:spcBef>
              <a:spcAft>
                <a:spcPts val="0"/>
              </a:spcAft>
              <a:buClr>
                <a:srgbClr val="595959"/>
              </a:buClr>
              <a:buSzPts val="1400"/>
              <a:buAutoNum type="alphaLcPeriod"/>
            </a:pPr>
            <a:r>
              <a:rPr b="1" lang="en"/>
              <a:t>Pass offsets by channel to achieve relative timing alignment between them!</a:t>
            </a:r>
            <a:endParaRPr b="1"/>
          </a:p>
        </p:txBody>
      </p:sp>
      <p:pic>
        <p:nvPicPr>
          <p:cNvPr id="316" name="Google Shape;316;p29"/>
          <p:cNvPicPr preferRelativeResize="0"/>
          <p:nvPr/>
        </p:nvPicPr>
        <p:blipFill>
          <a:blip r:embed="rId3">
            <a:alphaModFix/>
          </a:blip>
          <a:stretch>
            <a:fillRect/>
          </a:stretch>
        </p:blipFill>
        <p:spPr>
          <a:xfrm>
            <a:off x="5125777" y="2816533"/>
            <a:ext cx="3575526" cy="1047515"/>
          </a:xfrm>
          <a:prstGeom prst="rect">
            <a:avLst/>
          </a:prstGeom>
          <a:noFill/>
          <a:ln>
            <a:noFill/>
          </a:ln>
        </p:spPr>
      </p:pic>
      <p:pic>
        <p:nvPicPr>
          <p:cNvPr id="317" name="Google Shape;317;p29"/>
          <p:cNvPicPr preferRelativeResize="0"/>
          <p:nvPr/>
        </p:nvPicPr>
        <p:blipFill>
          <a:blip r:embed="rId4">
            <a:alphaModFix/>
          </a:blip>
          <a:stretch>
            <a:fillRect/>
          </a:stretch>
        </p:blipFill>
        <p:spPr>
          <a:xfrm>
            <a:off x="5125775" y="3878295"/>
            <a:ext cx="3575526" cy="1038794"/>
          </a:xfrm>
          <a:prstGeom prst="rect">
            <a:avLst/>
          </a:prstGeom>
          <a:noFill/>
          <a:ln>
            <a:noFill/>
          </a:ln>
        </p:spPr>
      </p:pic>
      <p:pic>
        <p:nvPicPr>
          <p:cNvPr id="318" name="Google Shape;318;p29"/>
          <p:cNvPicPr preferRelativeResize="0"/>
          <p:nvPr/>
        </p:nvPicPr>
        <p:blipFill>
          <a:blip r:embed="rId5">
            <a:alphaModFix/>
          </a:blip>
          <a:stretch>
            <a:fillRect/>
          </a:stretch>
        </p:blipFill>
        <p:spPr>
          <a:xfrm>
            <a:off x="5092950" y="260655"/>
            <a:ext cx="3608351" cy="969024"/>
          </a:xfrm>
          <a:prstGeom prst="rect">
            <a:avLst/>
          </a:prstGeom>
          <a:noFill/>
          <a:ln>
            <a:noFill/>
          </a:ln>
        </p:spPr>
      </p:pic>
      <p:pic>
        <p:nvPicPr>
          <p:cNvPr id="319" name="Google Shape;319;p29"/>
          <p:cNvPicPr preferRelativeResize="0"/>
          <p:nvPr/>
        </p:nvPicPr>
        <p:blipFill>
          <a:blip r:embed="rId6">
            <a:alphaModFix/>
          </a:blip>
          <a:stretch>
            <a:fillRect/>
          </a:stretch>
        </p:blipFill>
        <p:spPr>
          <a:xfrm>
            <a:off x="5125777" y="1262600"/>
            <a:ext cx="3575526" cy="1023075"/>
          </a:xfrm>
          <a:prstGeom prst="rect">
            <a:avLst/>
          </a:prstGeom>
          <a:noFill/>
          <a:ln>
            <a:noFill/>
          </a:ln>
        </p:spPr>
      </p:pic>
      <p:sp>
        <p:nvSpPr>
          <p:cNvPr id="320" name="Google Shape;320;p29"/>
          <p:cNvSpPr txBox="1"/>
          <p:nvPr/>
        </p:nvSpPr>
        <p:spPr>
          <a:xfrm>
            <a:off x="5387917" y="2278497"/>
            <a:ext cx="82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Before</a:t>
            </a:r>
            <a:endParaRPr/>
          </a:p>
        </p:txBody>
      </p:sp>
      <p:sp>
        <p:nvSpPr>
          <p:cNvPr id="321" name="Google Shape;321;p29"/>
          <p:cNvSpPr txBox="1"/>
          <p:nvPr/>
        </p:nvSpPr>
        <p:spPr>
          <a:xfrm>
            <a:off x="7832325" y="2364467"/>
            <a:ext cx="82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After</a:t>
            </a:r>
            <a:endParaRPr/>
          </a:p>
        </p:txBody>
      </p:sp>
      <p:sp>
        <p:nvSpPr>
          <p:cNvPr id="322" name="Google Shape;322;p29"/>
          <p:cNvSpPr/>
          <p:nvPr/>
        </p:nvSpPr>
        <p:spPr>
          <a:xfrm flipH="1" rot="5400000">
            <a:off x="6088534" y="2336213"/>
            <a:ext cx="203700" cy="203700"/>
          </a:xfrm>
          <a:prstGeom prst="bentArrow">
            <a:avLst>
              <a:gd fmla="val 25000" name="adj1"/>
              <a:gd fmla="val 25000" name="adj2"/>
              <a:gd fmla="val 25000" name="adj3"/>
              <a:gd fmla="val 43750" name="adj4"/>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9"/>
          <p:cNvSpPr/>
          <p:nvPr/>
        </p:nvSpPr>
        <p:spPr>
          <a:xfrm flipH="1" rot="-5400000">
            <a:off x="7628617" y="2535008"/>
            <a:ext cx="203700" cy="203700"/>
          </a:xfrm>
          <a:prstGeom prst="bentArrow">
            <a:avLst>
              <a:gd fmla="val 25000" name="adj1"/>
              <a:gd fmla="val 25000" name="adj2"/>
              <a:gd fmla="val 25000" name="adj3"/>
              <a:gd fmla="val 43750" name="adj4"/>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9"/>
          <p:cNvSpPr txBox="1"/>
          <p:nvPr/>
        </p:nvSpPr>
        <p:spPr>
          <a:xfrm>
            <a:off x="6459038" y="1149927"/>
            <a:ext cx="10149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
              <a:t>ADC Time</a:t>
            </a:r>
            <a:r>
              <a:rPr b="1" lang="en" sz="600"/>
              <a:t> vs Module</a:t>
            </a:r>
            <a:endParaRPr b="1" sz="600"/>
          </a:p>
        </p:txBody>
      </p:sp>
      <p:sp>
        <p:nvSpPr>
          <p:cNvPr id="325" name="Google Shape;325;p29"/>
          <p:cNvSpPr txBox="1"/>
          <p:nvPr/>
        </p:nvSpPr>
        <p:spPr>
          <a:xfrm>
            <a:off x="6478278" y="3759967"/>
            <a:ext cx="10149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
              <a:t>ADC Time vs Module</a:t>
            </a:r>
            <a:endParaRPr b="1" sz="600"/>
          </a:p>
        </p:txBody>
      </p:sp>
      <p:sp>
        <p:nvSpPr>
          <p:cNvPr id="326" name="Google Shape;326;p29"/>
          <p:cNvSpPr txBox="1"/>
          <p:nvPr/>
        </p:nvSpPr>
        <p:spPr>
          <a:xfrm>
            <a:off x="6617852" y="121607"/>
            <a:ext cx="10149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
              <a:t>TDC</a:t>
            </a:r>
            <a:r>
              <a:rPr b="1" lang="en" sz="600"/>
              <a:t> vs Module</a:t>
            </a:r>
            <a:endParaRPr b="1" sz="600"/>
          </a:p>
        </p:txBody>
      </p:sp>
      <p:sp>
        <p:nvSpPr>
          <p:cNvPr id="327" name="Google Shape;327;p29"/>
          <p:cNvSpPr txBox="1"/>
          <p:nvPr/>
        </p:nvSpPr>
        <p:spPr>
          <a:xfrm>
            <a:off x="6548065" y="2699580"/>
            <a:ext cx="10149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
              <a:t>TDC vs Module</a:t>
            </a:r>
            <a:endParaRPr b="1" sz="600"/>
          </a:p>
        </p:txBody>
      </p:sp>
      <p:cxnSp>
        <p:nvCxnSpPr>
          <p:cNvPr id="328" name="Google Shape;328;p29"/>
          <p:cNvCxnSpPr/>
          <p:nvPr/>
        </p:nvCxnSpPr>
        <p:spPr>
          <a:xfrm>
            <a:off x="352725" y="788850"/>
            <a:ext cx="4412400" cy="0"/>
          </a:xfrm>
          <a:prstGeom prst="straightConnector1">
            <a:avLst/>
          </a:prstGeom>
          <a:noFill/>
          <a:ln cap="flat" cmpd="sng" w="9525">
            <a:solidFill>
              <a:schemeClr val="dk1"/>
            </a:solidFill>
            <a:prstDash val="solid"/>
            <a:round/>
            <a:headEnd len="med" w="med" type="none"/>
            <a:tailEnd len="med" w="med" type="none"/>
          </a:ln>
        </p:spPr>
      </p:cxnSp>
      <p:sp>
        <p:nvSpPr>
          <p:cNvPr id="329" name="Google Shape;329;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0"/>
          <p:cNvSpPr txBox="1"/>
          <p:nvPr/>
        </p:nvSpPr>
        <p:spPr>
          <a:xfrm>
            <a:off x="311700" y="215350"/>
            <a:ext cx="6830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t>Corrections - Time of Flight</a:t>
            </a:r>
            <a:endParaRPr sz="2600">
              <a:solidFill>
                <a:srgbClr val="000000"/>
              </a:solidFill>
            </a:endParaRPr>
          </a:p>
        </p:txBody>
      </p:sp>
      <p:sp>
        <p:nvSpPr>
          <p:cNvPr id="335" name="Google Shape;335;p30"/>
          <p:cNvSpPr txBox="1"/>
          <p:nvPr/>
        </p:nvSpPr>
        <p:spPr>
          <a:xfrm>
            <a:off x="166275" y="788050"/>
            <a:ext cx="4870800" cy="30117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00000"/>
              </a:buClr>
              <a:buSzPts val="1100"/>
              <a:buAutoNum type="arabicPeriod"/>
            </a:pPr>
            <a:r>
              <a:rPr lang="en" sz="1100"/>
              <a:t>Calculate expected time of flight using e’ tracks and beta for SBS8</a:t>
            </a:r>
            <a:endParaRPr sz="1100"/>
          </a:p>
          <a:p>
            <a:pPr indent="-298450" lvl="1" marL="914400" rtl="0" algn="l">
              <a:lnSpc>
                <a:spcPct val="115000"/>
              </a:lnSpc>
              <a:spcBef>
                <a:spcPts val="0"/>
              </a:spcBef>
              <a:spcAft>
                <a:spcPts val="0"/>
              </a:spcAft>
              <a:buClr>
                <a:srgbClr val="595959"/>
              </a:buClr>
              <a:buSzPts val="1100"/>
              <a:buAutoNum type="alphaLcPeriod"/>
            </a:pPr>
            <a:r>
              <a:rPr lang="en" sz="1100"/>
              <a:t>Find corresponding cluster TDC times in HCal (</a:t>
            </a:r>
            <a:r>
              <a:rPr lang="en" sz="1100">
                <a:solidFill>
                  <a:srgbClr val="FF0000"/>
                </a:solidFill>
              </a:rPr>
              <a:t>Red</a:t>
            </a:r>
            <a:r>
              <a:rPr lang="en" sz="1100"/>
              <a:t>)</a:t>
            </a:r>
            <a:endParaRPr sz="1100"/>
          </a:p>
          <a:p>
            <a:pPr indent="-298450" lvl="1" marL="914400" rtl="0" algn="l">
              <a:lnSpc>
                <a:spcPct val="115000"/>
              </a:lnSpc>
              <a:spcBef>
                <a:spcPts val="0"/>
              </a:spcBef>
              <a:spcAft>
                <a:spcPts val="0"/>
              </a:spcAft>
              <a:buClr>
                <a:srgbClr val="595959"/>
              </a:buClr>
              <a:buSzPts val="1100"/>
              <a:buAutoNum type="alphaLcPeriod"/>
            </a:pPr>
            <a:r>
              <a:rPr lang="en" sz="1100"/>
              <a:t>Build TDC distributions per channel, fit, and get mean TOF</a:t>
            </a:r>
            <a:endParaRPr sz="1100"/>
          </a:p>
          <a:p>
            <a:pPr indent="-298450" lvl="0" marL="457200" rtl="0" algn="l">
              <a:lnSpc>
                <a:spcPct val="115000"/>
              </a:lnSpc>
              <a:spcBef>
                <a:spcPts val="0"/>
              </a:spcBef>
              <a:spcAft>
                <a:spcPts val="0"/>
              </a:spcAft>
              <a:buClr>
                <a:srgbClr val="595959"/>
              </a:buClr>
              <a:buSzPts val="1100"/>
              <a:buAutoNum type="arabicPeriod"/>
            </a:pPr>
            <a:r>
              <a:rPr lang="en" sz="1100"/>
              <a:t>Run simulations of SBS8 with magnetic field tuned to 30% field</a:t>
            </a:r>
            <a:endParaRPr sz="1100"/>
          </a:p>
          <a:p>
            <a:pPr indent="-298450" lvl="1" marL="914400" rtl="0" algn="l">
              <a:lnSpc>
                <a:spcPct val="115000"/>
              </a:lnSpc>
              <a:spcBef>
                <a:spcPts val="0"/>
              </a:spcBef>
              <a:spcAft>
                <a:spcPts val="0"/>
              </a:spcAft>
              <a:buClr>
                <a:srgbClr val="595959"/>
              </a:buClr>
              <a:buSzPts val="1100"/>
              <a:buAutoNum type="alphaLcPeriod"/>
            </a:pPr>
            <a:r>
              <a:rPr lang="en" sz="1100"/>
              <a:t>Write script to take boundary crossing (BC) time from sensitive detectors (SD), the modules/channels in HCal (</a:t>
            </a:r>
            <a:r>
              <a:rPr lang="en" sz="1100">
                <a:solidFill>
                  <a:srgbClr val="0000FF"/>
                </a:solidFill>
              </a:rPr>
              <a:t>Blue</a:t>
            </a:r>
            <a:r>
              <a:rPr lang="en" sz="1100"/>
              <a:t>)</a:t>
            </a:r>
            <a:endParaRPr sz="1100"/>
          </a:p>
          <a:p>
            <a:pPr indent="-298450" lvl="1" marL="914400" rtl="0" algn="l">
              <a:lnSpc>
                <a:spcPct val="115000"/>
              </a:lnSpc>
              <a:spcBef>
                <a:spcPts val="0"/>
              </a:spcBef>
              <a:spcAft>
                <a:spcPts val="0"/>
              </a:spcAft>
              <a:buClr>
                <a:srgbClr val="595959"/>
              </a:buClr>
              <a:buSzPts val="1100"/>
              <a:buAutoNum type="alphaLcPeriod"/>
            </a:pPr>
            <a:r>
              <a:rPr lang="en" sz="1100"/>
              <a:t>Get simulated difference between event time and BC time</a:t>
            </a:r>
            <a:endParaRPr sz="1100"/>
          </a:p>
          <a:p>
            <a:pPr indent="-298450" lvl="0" marL="457200" rtl="0" algn="l">
              <a:lnSpc>
                <a:spcPct val="115000"/>
              </a:lnSpc>
              <a:spcBef>
                <a:spcPts val="0"/>
              </a:spcBef>
              <a:spcAft>
                <a:spcPts val="0"/>
              </a:spcAft>
              <a:buClr>
                <a:srgbClr val="595959"/>
              </a:buClr>
              <a:buSzPts val="1100"/>
              <a:buAutoNum type="arabicPeriod"/>
            </a:pPr>
            <a:r>
              <a:rPr lang="en" sz="1100"/>
              <a:t>Use these times to improve timing cuts on elastics and to improve elastic cluster finding</a:t>
            </a:r>
            <a:endParaRPr sz="1100"/>
          </a:p>
          <a:p>
            <a:pPr indent="-298450" lvl="1" marL="914400" rtl="0" algn="l">
              <a:lnSpc>
                <a:spcPct val="115000"/>
              </a:lnSpc>
              <a:spcBef>
                <a:spcPts val="0"/>
              </a:spcBef>
              <a:spcAft>
                <a:spcPts val="0"/>
              </a:spcAft>
              <a:buClr>
                <a:srgbClr val="595959"/>
              </a:buClr>
              <a:buSzPts val="1100"/>
              <a:buAutoNum type="alphaLcPeriod"/>
            </a:pPr>
            <a:r>
              <a:rPr lang="en" sz="1100"/>
              <a:t>Current clustering assumes highest energy cluster corresponds to elastic nucleon, which is not always the case</a:t>
            </a:r>
            <a:endParaRPr sz="1100"/>
          </a:p>
          <a:p>
            <a:pPr indent="-298450" lvl="1" marL="914400" rtl="0" algn="l">
              <a:lnSpc>
                <a:spcPct val="115000"/>
              </a:lnSpc>
              <a:spcBef>
                <a:spcPts val="0"/>
              </a:spcBef>
              <a:spcAft>
                <a:spcPts val="0"/>
              </a:spcAft>
              <a:buClr>
                <a:srgbClr val="595959"/>
              </a:buClr>
              <a:buSzPts val="1100"/>
              <a:buAutoNum type="alphaLcPeriod"/>
            </a:pPr>
            <a:r>
              <a:rPr lang="en" sz="1100"/>
              <a:t>Judicious cuts on timing can eliminate high energy clusters which do not correspond to elastic nucleons, improving efficiency</a:t>
            </a:r>
            <a:endParaRPr sz="1100"/>
          </a:p>
        </p:txBody>
      </p:sp>
      <p:cxnSp>
        <p:nvCxnSpPr>
          <p:cNvPr id="336" name="Google Shape;336;p30"/>
          <p:cNvCxnSpPr/>
          <p:nvPr/>
        </p:nvCxnSpPr>
        <p:spPr>
          <a:xfrm>
            <a:off x="352725" y="788850"/>
            <a:ext cx="4412400" cy="0"/>
          </a:xfrm>
          <a:prstGeom prst="straightConnector1">
            <a:avLst/>
          </a:prstGeom>
          <a:noFill/>
          <a:ln cap="flat" cmpd="sng" w="9525">
            <a:solidFill>
              <a:schemeClr val="dk1"/>
            </a:solidFill>
            <a:prstDash val="solid"/>
            <a:round/>
            <a:headEnd len="med" w="med" type="none"/>
            <a:tailEnd len="med" w="med" type="none"/>
          </a:ln>
        </p:spPr>
      </p:cxnSp>
      <p:sp>
        <p:nvSpPr>
          <p:cNvPr id="337" name="Google Shape;33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38" name="Google Shape;338;p30"/>
          <p:cNvPicPr preferRelativeResize="0"/>
          <p:nvPr/>
        </p:nvPicPr>
        <p:blipFill>
          <a:blip r:embed="rId3">
            <a:alphaModFix/>
          </a:blip>
          <a:stretch>
            <a:fillRect/>
          </a:stretch>
        </p:blipFill>
        <p:spPr>
          <a:xfrm>
            <a:off x="5955487" y="1865505"/>
            <a:ext cx="3084723" cy="848006"/>
          </a:xfrm>
          <a:prstGeom prst="rect">
            <a:avLst/>
          </a:prstGeom>
          <a:noFill/>
          <a:ln>
            <a:noFill/>
          </a:ln>
        </p:spPr>
      </p:pic>
      <p:pic>
        <p:nvPicPr>
          <p:cNvPr id="339" name="Google Shape;339;p30"/>
          <p:cNvPicPr preferRelativeResize="0"/>
          <p:nvPr/>
        </p:nvPicPr>
        <p:blipFill>
          <a:blip r:embed="rId4">
            <a:alphaModFix/>
          </a:blip>
          <a:stretch>
            <a:fillRect/>
          </a:stretch>
        </p:blipFill>
        <p:spPr>
          <a:xfrm>
            <a:off x="6018520" y="3877473"/>
            <a:ext cx="3084723" cy="841976"/>
          </a:xfrm>
          <a:prstGeom prst="rect">
            <a:avLst/>
          </a:prstGeom>
          <a:noFill/>
          <a:ln>
            <a:noFill/>
          </a:ln>
        </p:spPr>
      </p:pic>
      <p:pic>
        <p:nvPicPr>
          <p:cNvPr id="340" name="Google Shape;340;p30"/>
          <p:cNvPicPr preferRelativeResize="0"/>
          <p:nvPr/>
        </p:nvPicPr>
        <p:blipFill>
          <a:blip r:embed="rId5">
            <a:alphaModFix/>
          </a:blip>
          <a:stretch>
            <a:fillRect/>
          </a:stretch>
        </p:blipFill>
        <p:spPr>
          <a:xfrm>
            <a:off x="5185502" y="2873366"/>
            <a:ext cx="3927101" cy="1006711"/>
          </a:xfrm>
          <a:prstGeom prst="rect">
            <a:avLst/>
          </a:prstGeom>
          <a:noFill/>
          <a:ln>
            <a:noFill/>
          </a:ln>
        </p:spPr>
      </p:pic>
      <p:pic>
        <p:nvPicPr>
          <p:cNvPr id="341" name="Google Shape;341;p30"/>
          <p:cNvPicPr preferRelativeResize="0"/>
          <p:nvPr/>
        </p:nvPicPr>
        <p:blipFill>
          <a:blip r:embed="rId6">
            <a:alphaModFix/>
          </a:blip>
          <a:stretch>
            <a:fillRect/>
          </a:stretch>
        </p:blipFill>
        <p:spPr>
          <a:xfrm>
            <a:off x="5150268" y="685398"/>
            <a:ext cx="3927096" cy="1186950"/>
          </a:xfrm>
          <a:prstGeom prst="rect">
            <a:avLst/>
          </a:prstGeom>
          <a:noFill/>
          <a:ln>
            <a:noFill/>
          </a:ln>
        </p:spPr>
      </p:pic>
      <p:pic>
        <p:nvPicPr>
          <p:cNvPr id="342" name="Google Shape;342;p30"/>
          <p:cNvPicPr preferRelativeResize="0"/>
          <p:nvPr/>
        </p:nvPicPr>
        <p:blipFill>
          <a:blip r:embed="rId7">
            <a:alphaModFix/>
          </a:blip>
          <a:stretch>
            <a:fillRect/>
          </a:stretch>
        </p:blipFill>
        <p:spPr>
          <a:xfrm>
            <a:off x="166275" y="3917827"/>
            <a:ext cx="1385452" cy="886924"/>
          </a:xfrm>
          <a:prstGeom prst="rect">
            <a:avLst/>
          </a:prstGeom>
          <a:noFill/>
          <a:ln>
            <a:noFill/>
          </a:ln>
        </p:spPr>
      </p:pic>
      <p:pic>
        <p:nvPicPr>
          <p:cNvPr id="343" name="Google Shape;343;p30"/>
          <p:cNvPicPr preferRelativeResize="0"/>
          <p:nvPr/>
        </p:nvPicPr>
        <p:blipFill>
          <a:blip r:embed="rId8">
            <a:alphaModFix/>
          </a:blip>
          <a:stretch>
            <a:fillRect/>
          </a:stretch>
        </p:blipFill>
        <p:spPr>
          <a:xfrm>
            <a:off x="1572597" y="3931561"/>
            <a:ext cx="1385448" cy="859452"/>
          </a:xfrm>
          <a:prstGeom prst="rect">
            <a:avLst/>
          </a:prstGeom>
          <a:noFill/>
          <a:ln>
            <a:noFill/>
          </a:ln>
        </p:spPr>
      </p:pic>
      <p:pic>
        <p:nvPicPr>
          <p:cNvPr id="344" name="Google Shape;344;p30"/>
          <p:cNvPicPr preferRelativeResize="0"/>
          <p:nvPr/>
        </p:nvPicPr>
        <p:blipFill>
          <a:blip r:embed="rId9">
            <a:alphaModFix/>
          </a:blip>
          <a:stretch>
            <a:fillRect/>
          </a:stretch>
        </p:blipFill>
        <p:spPr>
          <a:xfrm>
            <a:off x="3202844" y="3912341"/>
            <a:ext cx="1385452" cy="897896"/>
          </a:xfrm>
          <a:prstGeom prst="rect">
            <a:avLst/>
          </a:prstGeom>
          <a:noFill/>
          <a:ln>
            <a:noFill/>
          </a:ln>
        </p:spPr>
      </p:pic>
      <p:pic>
        <p:nvPicPr>
          <p:cNvPr id="345" name="Google Shape;345;p30"/>
          <p:cNvPicPr preferRelativeResize="0"/>
          <p:nvPr/>
        </p:nvPicPr>
        <p:blipFill>
          <a:blip r:embed="rId10">
            <a:alphaModFix/>
          </a:blip>
          <a:stretch>
            <a:fillRect/>
          </a:stretch>
        </p:blipFill>
        <p:spPr>
          <a:xfrm>
            <a:off x="4588302" y="3938322"/>
            <a:ext cx="1385450" cy="871902"/>
          </a:xfrm>
          <a:prstGeom prst="rect">
            <a:avLst/>
          </a:prstGeom>
          <a:noFill/>
          <a:ln>
            <a:noFill/>
          </a:ln>
        </p:spPr>
      </p:pic>
      <p:sp>
        <p:nvSpPr>
          <p:cNvPr id="346" name="Google Shape;346;p30"/>
          <p:cNvSpPr/>
          <p:nvPr/>
        </p:nvSpPr>
        <p:spPr>
          <a:xfrm>
            <a:off x="98575" y="3839100"/>
            <a:ext cx="2904900" cy="118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0"/>
          <p:cNvSpPr/>
          <p:nvPr/>
        </p:nvSpPr>
        <p:spPr>
          <a:xfrm>
            <a:off x="3115044" y="3839100"/>
            <a:ext cx="2904900" cy="118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0"/>
          <p:cNvSpPr txBox="1"/>
          <p:nvPr/>
        </p:nvSpPr>
        <p:spPr>
          <a:xfrm>
            <a:off x="948600" y="4770575"/>
            <a:ext cx="22701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
              <a:t>Neutron (GMn vs Simulation)</a:t>
            </a:r>
            <a:endParaRPr b="1" sz="600"/>
          </a:p>
        </p:txBody>
      </p:sp>
      <p:sp>
        <p:nvSpPr>
          <p:cNvPr id="349" name="Google Shape;349;p30"/>
          <p:cNvSpPr txBox="1"/>
          <p:nvPr/>
        </p:nvSpPr>
        <p:spPr>
          <a:xfrm>
            <a:off x="3920400" y="4770575"/>
            <a:ext cx="22701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
              <a:t>Proton</a:t>
            </a:r>
            <a:r>
              <a:rPr b="1" lang="en" sz="600"/>
              <a:t> (GMn vs Simulation)</a:t>
            </a:r>
            <a:endParaRPr b="1" sz="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1"/>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Acknowledgements</a:t>
            </a:r>
            <a:endParaRPr sz="2800">
              <a:solidFill>
                <a:srgbClr val="000000"/>
              </a:solidFill>
            </a:endParaRPr>
          </a:p>
        </p:txBody>
      </p:sp>
      <p:sp>
        <p:nvSpPr>
          <p:cNvPr id="355" name="Google Shape;355;p31"/>
          <p:cNvSpPr txBox="1"/>
          <p:nvPr/>
        </p:nvSpPr>
        <p:spPr>
          <a:xfrm>
            <a:off x="166275" y="788050"/>
            <a:ext cx="5894400" cy="378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t>The design and construction of HCal was primarily overseen by Gregg Franklin and Brian Quinn, whose efforts primarily made HCal a reality. Many others have been involved the project including, but not limited to:</a:t>
            </a:r>
            <a:endParaRPr sz="1500"/>
          </a:p>
          <a:p>
            <a:pPr indent="-323850" lvl="0" marL="457200" rtl="0" algn="l">
              <a:lnSpc>
                <a:spcPct val="115000"/>
              </a:lnSpc>
              <a:spcBef>
                <a:spcPts val="1600"/>
              </a:spcBef>
              <a:spcAft>
                <a:spcPts val="0"/>
              </a:spcAft>
              <a:buSzPts val="1500"/>
              <a:buChar char="●"/>
            </a:pPr>
            <a:r>
              <a:rPr lang="en" sz="1500"/>
              <a:t>Chuck Long, Juan Carlos Cornejo, Alex Camsonne, Jessie Butler (and his team), Bryan Moffit, Bogdan Wojtsekhowski, Mark Jones, Andrew Puckett, Eric Fuchey, Arun Tadepalli, Vanessa Brio, and Provakar Datta.</a:t>
            </a:r>
            <a:endParaRPr sz="1500"/>
          </a:p>
          <a:p>
            <a:pPr indent="0" lvl="0" marL="0" rtl="0" algn="l">
              <a:lnSpc>
                <a:spcPct val="115000"/>
              </a:lnSpc>
              <a:spcBef>
                <a:spcPts val="1600"/>
              </a:spcBef>
              <a:spcAft>
                <a:spcPts val="0"/>
              </a:spcAft>
              <a:buNone/>
            </a:pPr>
            <a:r>
              <a:t/>
            </a:r>
            <a:endParaRPr sz="1500"/>
          </a:p>
          <a:p>
            <a:pPr indent="-323850" lvl="0" marL="457200" rtl="0" algn="l">
              <a:lnSpc>
                <a:spcPct val="115000"/>
              </a:lnSpc>
              <a:spcBef>
                <a:spcPts val="1600"/>
              </a:spcBef>
              <a:spcAft>
                <a:spcPts val="0"/>
              </a:spcAft>
              <a:buSzPts val="1500"/>
              <a:buChar char="●"/>
            </a:pPr>
            <a:r>
              <a:rPr lang="en" sz="1500"/>
              <a:t>And thanks to Scott Barcus who has successfully </a:t>
            </a:r>
            <a:r>
              <a:rPr lang="en" sz="1500"/>
              <a:t>managed preliminary testing, the move, reassembly, and commissioning of HCal for the SBS program!</a:t>
            </a:r>
            <a:endParaRPr sz="1500"/>
          </a:p>
        </p:txBody>
      </p:sp>
      <p:sp>
        <p:nvSpPr>
          <p:cNvPr id="356" name="Google Shape;35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357" name="Google Shape;357;p31"/>
          <p:cNvCxnSpPr/>
          <p:nvPr/>
        </p:nvCxnSpPr>
        <p:spPr>
          <a:xfrm>
            <a:off x="352725" y="788850"/>
            <a:ext cx="4989600" cy="0"/>
          </a:xfrm>
          <a:prstGeom prst="straightConnector1">
            <a:avLst/>
          </a:prstGeom>
          <a:noFill/>
          <a:ln cap="flat" cmpd="sng" w="9525">
            <a:solidFill>
              <a:schemeClr val="dk1"/>
            </a:solidFill>
            <a:prstDash val="solid"/>
            <a:round/>
            <a:headEnd len="med" w="med" type="none"/>
            <a:tailEnd len="med" w="med" type="none"/>
          </a:ln>
        </p:spPr>
      </p:cxnSp>
      <p:pic>
        <p:nvPicPr>
          <p:cNvPr id="358" name="Google Shape;358;p31"/>
          <p:cNvPicPr preferRelativeResize="0"/>
          <p:nvPr/>
        </p:nvPicPr>
        <p:blipFill>
          <a:blip r:embed="rId3">
            <a:alphaModFix/>
          </a:blip>
          <a:stretch>
            <a:fillRect/>
          </a:stretch>
        </p:blipFill>
        <p:spPr>
          <a:xfrm>
            <a:off x="6213075" y="940450"/>
            <a:ext cx="2635934" cy="35703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Design - Overview</a:t>
            </a:r>
            <a:r>
              <a:rPr lang="en" sz="2800"/>
              <a:t> </a:t>
            </a:r>
            <a:endParaRPr sz="2800">
              <a:solidFill>
                <a:srgbClr val="000000"/>
              </a:solidFill>
            </a:endParaRPr>
          </a:p>
        </p:txBody>
      </p:sp>
      <p:pic>
        <p:nvPicPr>
          <p:cNvPr id="65" name="Google Shape;65;p14"/>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66" name="Google Shape;66;p14"/>
          <p:cNvPicPr preferRelativeResize="0"/>
          <p:nvPr/>
        </p:nvPicPr>
        <p:blipFill>
          <a:blip r:embed="rId4">
            <a:alphaModFix/>
          </a:blip>
          <a:stretch>
            <a:fillRect/>
          </a:stretch>
        </p:blipFill>
        <p:spPr>
          <a:xfrm>
            <a:off x="6107899" y="4690927"/>
            <a:ext cx="1280810" cy="379499"/>
          </a:xfrm>
          <a:prstGeom prst="rect">
            <a:avLst/>
          </a:prstGeom>
          <a:noFill/>
          <a:ln>
            <a:noFill/>
          </a:ln>
        </p:spPr>
      </p:pic>
      <p:sp>
        <p:nvSpPr>
          <p:cNvPr id="67" name="Google Shape;67;p14"/>
          <p:cNvSpPr txBox="1"/>
          <p:nvPr/>
        </p:nvSpPr>
        <p:spPr>
          <a:xfrm>
            <a:off x="166275" y="788050"/>
            <a:ext cx="5843100" cy="4164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Segmented calorimeter designed to detect hadrons via electromagnetic showers</a:t>
            </a:r>
            <a:endParaRPr/>
          </a:p>
          <a:p>
            <a:pPr indent="-317500" lvl="0" marL="457200" rtl="0" algn="l">
              <a:lnSpc>
                <a:spcPct val="115000"/>
              </a:lnSpc>
              <a:spcBef>
                <a:spcPts val="0"/>
              </a:spcBef>
              <a:spcAft>
                <a:spcPts val="0"/>
              </a:spcAft>
              <a:buSzPts val="1400"/>
              <a:buChar char="●"/>
            </a:pPr>
            <a:r>
              <a:rPr lang="en"/>
              <a:t>Energy from incoming hadrons sampled by calorimeter</a:t>
            </a:r>
            <a:endParaRPr/>
          </a:p>
          <a:p>
            <a:pPr indent="-317500" lvl="1" marL="914400" rtl="0" algn="l">
              <a:lnSpc>
                <a:spcPct val="115000"/>
              </a:lnSpc>
              <a:spcBef>
                <a:spcPts val="0"/>
              </a:spcBef>
              <a:spcAft>
                <a:spcPts val="0"/>
              </a:spcAft>
              <a:buClr>
                <a:srgbClr val="FF9900"/>
              </a:buClr>
              <a:buSzPts val="1400"/>
              <a:buChar char="○"/>
            </a:pPr>
            <a:r>
              <a:rPr lang="en">
                <a:solidFill>
                  <a:srgbClr val="FF9900"/>
                </a:solidFill>
              </a:rPr>
              <a:t>Simulated energy sampling fraction: 6.6%</a:t>
            </a:r>
            <a:endParaRPr>
              <a:solidFill>
                <a:srgbClr val="FF9900"/>
              </a:solidFill>
            </a:endParaRPr>
          </a:p>
          <a:p>
            <a:pPr indent="-317500" lvl="1" marL="914400" rtl="0" algn="l">
              <a:lnSpc>
                <a:spcPct val="115000"/>
              </a:lnSpc>
              <a:spcBef>
                <a:spcPts val="0"/>
              </a:spcBef>
              <a:spcAft>
                <a:spcPts val="0"/>
              </a:spcAft>
              <a:buClr>
                <a:srgbClr val="FF9900"/>
              </a:buClr>
              <a:buSzPts val="1400"/>
              <a:buChar char="○"/>
            </a:pPr>
            <a:r>
              <a:rPr lang="en">
                <a:solidFill>
                  <a:srgbClr val="FF9900"/>
                </a:solidFill>
              </a:rPr>
              <a:t>Simulated energy resolution: ~30%</a:t>
            </a:r>
            <a:endParaRPr>
              <a:solidFill>
                <a:srgbClr val="FF9900"/>
              </a:solidFill>
            </a:endParaRPr>
          </a:p>
          <a:p>
            <a:pPr indent="-317500" lvl="0" marL="457200" rtl="0" algn="l">
              <a:lnSpc>
                <a:spcPct val="115000"/>
              </a:lnSpc>
              <a:spcBef>
                <a:spcPts val="0"/>
              </a:spcBef>
              <a:spcAft>
                <a:spcPts val="0"/>
              </a:spcAft>
              <a:buSzPts val="1400"/>
              <a:buChar char="●"/>
            </a:pPr>
            <a:r>
              <a:rPr lang="en"/>
              <a:t>288 individual showering </a:t>
            </a:r>
            <a:r>
              <a:rPr b="1" lang="en"/>
              <a:t>modules</a:t>
            </a:r>
            <a:r>
              <a:rPr lang="en"/>
              <a:t> (12 columns, 24 rows)</a:t>
            </a:r>
            <a:endParaRPr/>
          </a:p>
          <a:p>
            <a:pPr indent="-317500" lvl="1" marL="914400" rtl="0" algn="l">
              <a:lnSpc>
                <a:spcPct val="115000"/>
              </a:lnSpc>
              <a:spcBef>
                <a:spcPts val="0"/>
              </a:spcBef>
              <a:spcAft>
                <a:spcPts val="0"/>
              </a:spcAft>
              <a:buSzPts val="1400"/>
              <a:buChar char="○"/>
            </a:pPr>
            <a:r>
              <a:rPr lang="en"/>
              <a:t>Detected hadron from target located by clusters of signals from modules</a:t>
            </a:r>
            <a:endParaRPr/>
          </a:p>
          <a:p>
            <a:pPr indent="-317500" lvl="1" marL="914400" rtl="0" algn="l">
              <a:lnSpc>
                <a:spcPct val="115000"/>
              </a:lnSpc>
              <a:spcBef>
                <a:spcPts val="0"/>
              </a:spcBef>
              <a:spcAft>
                <a:spcPts val="0"/>
              </a:spcAft>
              <a:buSzPts val="1400"/>
              <a:buChar char="○"/>
            </a:pPr>
            <a:r>
              <a:rPr lang="en"/>
              <a:t>Each module equipped with fADC and TDC readout and pulsed LED array</a:t>
            </a:r>
            <a:endParaRPr/>
          </a:p>
          <a:p>
            <a:pPr indent="-317500" lvl="1" marL="914400" rtl="0" algn="l">
              <a:lnSpc>
                <a:spcPct val="115000"/>
              </a:lnSpc>
              <a:spcBef>
                <a:spcPts val="0"/>
              </a:spcBef>
              <a:spcAft>
                <a:spcPts val="0"/>
              </a:spcAft>
              <a:buSzPts val="1400"/>
              <a:buChar char="○"/>
            </a:pPr>
            <a:r>
              <a:rPr lang="en"/>
              <a:t>Full Acceptance: 180cm x 360cm</a:t>
            </a:r>
            <a:endParaRPr/>
          </a:p>
          <a:p>
            <a:pPr indent="-317500" lvl="1" marL="914400" rtl="0" algn="l">
              <a:lnSpc>
                <a:spcPct val="115000"/>
              </a:lnSpc>
              <a:spcBef>
                <a:spcPts val="0"/>
              </a:spcBef>
              <a:spcAft>
                <a:spcPts val="0"/>
              </a:spcAft>
              <a:buClr>
                <a:srgbClr val="6AA84F"/>
              </a:buClr>
              <a:buSzPts val="1400"/>
              <a:buChar char="○"/>
            </a:pPr>
            <a:r>
              <a:rPr lang="en">
                <a:solidFill>
                  <a:srgbClr val="6AA84F"/>
                </a:solidFill>
              </a:rPr>
              <a:t>Simulated position resolution: 3-4cm at 8 GeV</a:t>
            </a:r>
            <a:endParaRPr>
              <a:solidFill>
                <a:srgbClr val="6AA84F"/>
              </a:solidFill>
            </a:endParaRPr>
          </a:p>
          <a:p>
            <a:pPr indent="-317500" lvl="1" marL="914400" rtl="0" algn="l">
              <a:lnSpc>
                <a:spcPct val="115000"/>
              </a:lnSpc>
              <a:spcBef>
                <a:spcPts val="0"/>
              </a:spcBef>
              <a:spcAft>
                <a:spcPts val="0"/>
              </a:spcAft>
              <a:buSzPts val="1400"/>
              <a:buChar char="○"/>
            </a:pPr>
            <a:r>
              <a:rPr lang="en">
                <a:solidFill>
                  <a:srgbClr val="6AA84F"/>
                </a:solidFill>
              </a:rPr>
              <a:t>Simulated timing resolution (TDC): 0.5ns</a:t>
            </a:r>
            <a:r>
              <a:rPr lang="en"/>
              <a:t> </a:t>
            </a:r>
            <a:endParaRPr/>
          </a:p>
          <a:p>
            <a:pPr indent="-317500" lvl="0" marL="457200" rtl="0" algn="l">
              <a:lnSpc>
                <a:spcPct val="115000"/>
              </a:lnSpc>
              <a:spcBef>
                <a:spcPts val="0"/>
              </a:spcBef>
              <a:spcAft>
                <a:spcPts val="0"/>
              </a:spcAft>
              <a:buSzPts val="1400"/>
              <a:buChar char="●"/>
            </a:pPr>
            <a:r>
              <a:rPr lang="en"/>
              <a:t>Particle ID via SBS magnet between HCal and target chamber</a:t>
            </a:r>
            <a:endParaRPr/>
          </a:p>
          <a:p>
            <a:pPr indent="-317500" lvl="1" marL="914400" rtl="0" algn="l">
              <a:lnSpc>
                <a:spcPct val="115000"/>
              </a:lnSpc>
              <a:spcBef>
                <a:spcPts val="0"/>
              </a:spcBef>
              <a:spcAft>
                <a:spcPts val="0"/>
              </a:spcAft>
              <a:buSzPts val="1400"/>
              <a:buChar char="○"/>
            </a:pPr>
            <a:r>
              <a:rPr lang="en"/>
              <a:t>Neutrons unaffected, protons bent by magnetic field</a:t>
            </a:r>
            <a:endParaRPr/>
          </a:p>
          <a:p>
            <a:pPr indent="-317500" lvl="1" marL="914400" rtl="0" algn="l">
              <a:lnSpc>
                <a:spcPct val="115000"/>
              </a:lnSpc>
              <a:spcBef>
                <a:spcPts val="0"/>
              </a:spcBef>
              <a:spcAft>
                <a:spcPts val="0"/>
              </a:spcAft>
              <a:buClr>
                <a:srgbClr val="6AA84F"/>
              </a:buClr>
              <a:buSzPts val="1400"/>
              <a:buChar char="○"/>
            </a:pPr>
            <a:r>
              <a:rPr lang="en">
                <a:solidFill>
                  <a:srgbClr val="6AA84F"/>
                </a:solidFill>
              </a:rPr>
              <a:t>Simulated Neutron/Proton detection ratio: 0.985 at 8 GeV</a:t>
            </a:r>
            <a:endParaRPr>
              <a:solidFill>
                <a:srgbClr val="6AA84F"/>
              </a:solidFill>
            </a:endParaRPr>
          </a:p>
        </p:txBody>
      </p:sp>
      <p:pic>
        <p:nvPicPr>
          <p:cNvPr id="68" name="Google Shape;68;p14"/>
          <p:cNvPicPr preferRelativeResize="0"/>
          <p:nvPr/>
        </p:nvPicPr>
        <p:blipFill>
          <a:blip r:embed="rId5">
            <a:alphaModFix/>
          </a:blip>
          <a:stretch>
            <a:fillRect/>
          </a:stretch>
        </p:blipFill>
        <p:spPr>
          <a:xfrm>
            <a:off x="6933556" y="244469"/>
            <a:ext cx="1663025" cy="2220273"/>
          </a:xfrm>
          <a:prstGeom prst="rect">
            <a:avLst/>
          </a:prstGeom>
          <a:noFill/>
          <a:ln>
            <a:noFill/>
          </a:ln>
        </p:spPr>
      </p:pic>
      <p:pic>
        <p:nvPicPr>
          <p:cNvPr id="69" name="Google Shape;69;p14"/>
          <p:cNvPicPr preferRelativeResize="0"/>
          <p:nvPr/>
        </p:nvPicPr>
        <p:blipFill>
          <a:blip r:embed="rId6">
            <a:alphaModFix/>
          </a:blip>
          <a:stretch>
            <a:fillRect/>
          </a:stretch>
        </p:blipFill>
        <p:spPr>
          <a:xfrm>
            <a:off x="6344701" y="2687200"/>
            <a:ext cx="2267049" cy="1880725"/>
          </a:xfrm>
          <a:prstGeom prst="rect">
            <a:avLst/>
          </a:prstGeom>
          <a:noFill/>
          <a:ln>
            <a:noFill/>
          </a:ln>
        </p:spPr>
      </p:pic>
      <p:sp>
        <p:nvSpPr>
          <p:cNvPr id="70" name="Google Shape;70;p14"/>
          <p:cNvSpPr/>
          <p:nvPr/>
        </p:nvSpPr>
        <p:spPr>
          <a:xfrm rot="5400000">
            <a:off x="7826325" y="488150"/>
            <a:ext cx="723300" cy="468300"/>
          </a:xfrm>
          <a:prstGeom prst="parallelogram">
            <a:avLst>
              <a:gd fmla="val 39392" name="adj"/>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6355625" y="2687200"/>
            <a:ext cx="2267100" cy="18807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73" name="Google Shape;73;p14"/>
          <p:cNvCxnSpPr/>
          <p:nvPr/>
        </p:nvCxnSpPr>
        <p:spPr>
          <a:xfrm>
            <a:off x="352725" y="788850"/>
            <a:ext cx="4989600" cy="0"/>
          </a:xfrm>
          <a:prstGeom prst="straightConnector1">
            <a:avLst/>
          </a:prstGeom>
          <a:noFill/>
          <a:ln cap="flat" cmpd="sng" w="9525">
            <a:solidFill>
              <a:schemeClr val="dk1"/>
            </a:solidFill>
            <a:prstDash val="solid"/>
            <a:round/>
            <a:headEnd len="med" w="med" type="none"/>
            <a:tailEnd len="med" w="med" type="none"/>
          </a:ln>
        </p:spPr>
      </p:cxnSp>
      <p:sp>
        <p:nvSpPr>
          <p:cNvPr id="74" name="Google Shape;74;p14"/>
          <p:cNvSpPr txBox="1"/>
          <p:nvPr/>
        </p:nvSpPr>
        <p:spPr>
          <a:xfrm>
            <a:off x="6925725" y="4505025"/>
            <a:ext cx="1344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HCal, PMT-side, Test Lab</a:t>
            </a:r>
            <a:endParaRPr sz="600"/>
          </a:p>
        </p:txBody>
      </p:sp>
      <p:sp>
        <p:nvSpPr>
          <p:cNvPr id="75" name="Google Shape;75;p14"/>
          <p:cNvSpPr txBox="1"/>
          <p:nvPr/>
        </p:nvSpPr>
        <p:spPr>
          <a:xfrm>
            <a:off x="7099575" y="2394600"/>
            <a:ext cx="12903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HCal, Target-facing-side, Hall A</a:t>
            </a:r>
            <a:endParaRPr sz="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2"/>
          <p:cNvSpPr txBox="1"/>
          <p:nvPr/>
        </p:nvSpPr>
        <p:spPr>
          <a:xfrm>
            <a:off x="311700" y="1434550"/>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t>Backup</a:t>
            </a:r>
            <a:endParaRPr sz="2800">
              <a:solidFill>
                <a:srgbClr val="000000"/>
              </a:solidFill>
            </a:endParaRPr>
          </a:p>
        </p:txBody>
      </p:sp>
      <p:sp>
        <p:nvSpPr>
          <p:cNvPr id="364" name="Google Shape;364;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365" name="Google Shape;365;p32"/>
          <p:cNvCxnSpPr/>
          <p:nvPr/>
        </p:nvCxnSpPr>
        <p:spPr>
          <a:xfrm>
            <a:off x="2029125" y="2084250"/>
            <a:ext cx="49896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3"/>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HCal F1TDC Double Peaking and Rollover</a:t>
            </a:r>
            <a:endParaRPr sz="2800">
              <a:solidFill>
                <a:srgbClr val="000000"/>
              </a:solidFill>
            </a:endParaRPr>
          </a:p>
        </p:txBody>
      </p:sp>
      <p:pic>
        <p:nvPicPr>
          <p:cNvPr id="371" name="Google Shape;371;p33"/>
          <p:cNvPicPr preferRelativeResize="0"/>
          <p:nvPr/>
        </p:nvPicPr>
        <p:blipFill>
          <a:blip r:embed="rId3">
            <a:alphaModFix/>
          </a:blip>
          <a:stretch>
            <a:fillRect/>
          </a:stretch>
        </p:blipFill>
        <p:spPr>
          <a:xfrm>
            <a:off x="7327099" y="4690927"/>
            <a:ext cx="1280810" cy="379499"/>
          </a:xfrm>
          <a:prstGeom prst="rect">
            <a:avLst/>
          </a:prstGeom>
          <a:noFill/>
          <a:ln>
            <a:noFill/>
          </a:ln>
        </p:spPr>
      </p:pic>
      <p:sp>
        <p:nvSpPr>
          <p:cNvPr id="372" name="Google Shape;372;p33"/>
          <p:cNvSpPr txBox="1"/>
          <p:nvPr/>
        </p:nvSpPr>
        <p:spPr>
          <a:xfrm>
            <a:off x="289375" y="679350"/>
            <a:ext cx="7872600" cy="3790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AutoNum type="arabicPeriod"/>
            </a:pPr>
            <a:r>
              <a:rPr lang="en" sz="1600"/>
              <a:t>Double Peaking</a:t>
            </a:r>
            <a:endParaRPr sz="1600"/>
          </a:p>
          <a:p>
            <a:pPr indent="-330200" lvl="1" marL="914400" rtl="0" algn="l">
              <a:lnSpc>
                <a:spcPct val="115000"/>
              </a:lnSpc>
              <a:spcBef>
                <a:spcPts val="0"/>
              </a:spcBef>
              <a:spcAft>
                <a:spcPts val="0"/>
              </a:spcAft>
              <a:buClr>
                <a:srgbClr val="000000"/>
              </a:buClr>
              <a:buSzPts val="1600"/>
              <a:buAutoNum type="alphaLcPeriod"/>
            </a:pPr>
            <a:r>
              <a:rPr lang="en" sz="1600"/>
              <a:t>Double peaking occurs from GMn data when looking at TDC time with a difference of roughly 15ns. This phenomenon exists after elastic cuts.</a:t>
            </a:r>
            <a:endParaRPr sz="1600"/>
          </a:p>
          <a:p>
            <a:pPr indent="-330200" lvl="1" marL="914400" rtl="0" algn="l">
              <a:lnSpc>
                <a:spcPct val="115000"/>
              </a:lnSpc>
              <a:spcBef>
                <a:spcPts val="0"/>
              </a:spcBef>
              <a:spcAft>
                <a:spcPts val="0"/>
              </a:spcAft>
              <a:buClr>
                <a:srgbClr val="595959"/>
              </a:buClr>
              <a:buSzPts val="1600"/>
              <a:buAutoNum type="alphaLcPeriod"/>
            </a:pPr>
            <a:r>
              <a:rPr lang="en" sz="1600"/>
              <a:t>SBS-offline defines replayed F1 data as the difference between the raw TDC data and the trigger time. Double peaking is the result of a resolution difference between the two values.</a:t>
            </a:r>
            <a:endParaRPr sz="1600"/>
          </a:p>
          <a:p>
            <a:pPr indent="-330200" lvl="0" marL="457200" rtl="0" algn="l">
              <a:lnSpc>
                <a:spcPct val="115000"/>
              </a:lnSpc>
              <a:spcBef>
                <a:spcPts val="0"/>
              </a:spcBef>
              <a:spcAft>
                <a:spcPts val="0"/>
              </a:spcAft>
              <a:buClr>
                <a:srgbClr val="595959"/>
              </a:buClr>
              <a:buSzPts val="1600"/>
              <a:buAutoNum type="arabicPeriod"/>
            </a:pPr>
            <a:r>
              <a:rPr lang="en" sz="1600"/>
              <a:t>Rollover Peaks</a:t>
            </a:r>
            <a:endParaRPr sz="1600"/>
          </a:p>
          <a:p>
            <a:pPr indent="-330200" lvl="1" marL="914400" rtl="0" algn="l">
              <a:lnSpc>
                <a:spcPct val="115000"/>
              </a:lnSpc>
              <a:spcBef>
                <a:spcPts val="0"/>
              </a:spcBef>
              <a:spcAft>
                <a:spcPts val="0"/>
              </a:spcAft>
              <a:buClr>
                <a:srgbClr val="595959"/>
              </a:buClr>
              <a:buSzPts val="1600"/>
              <a:buAutoNum type="alphaLcPeriod"/>
            </a:pPr>
            <a:r>
              <a:rPr lang="en" sz="1600"/>
              <a:t>Rollover occurs when the trigger time is greater than the raw tdc signal or when the raw signal has counted beyond the 16 bit register of the F1, but the trigger time reference has not. A correction to the raw tdc time is necessary to account for this. </a:t>
            </a:r>
            <a:endParaRPr sz="1600"/>
          </a:p>
          <a:p>
            <a:pPr indent="-330200" lvl="1" marL="914400" rtl="0" algn="l">
              <a:lnSpc>
                <a:spcPct val="115000"/>
              </a:lnSpc>
              <a:spcBef>
                <a:spcPts val="0"/>
              </a:spcBef>
              <a:spcAft>
                <a:spcPts val="0"/>
              </a:spcAft>
              <a:buClr>
                <a:srgbClr val="595959"/>
              </a:buClr>
              <a:buSzPts val="1600"/>
              <a:buAutoNum type="alphaLcPeriod"/>
            </a:pPr>
            <a:r>
              <a:rPr lang="en" sz="1600"/>
              <a:t>Rollover peaks occur when the correction is incorrect (+=2^16-1 tdc units)</a:t>
            </a:r>
            <a:endParaRPr sz="1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4"/>
          <p:cNvSpPr txBox="1"/>
          <p:nvPr/>
        </p:nvSpPr>
        <p:spPr>
          <a:xfrm>
            <a:off x="289375" y="679350"/>
            <a:ext cx="5623800" cy="15558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000000"/>
              </a:buClr>
              <a:buSzPts val="1000"/>
              <a:buAutoNum type="arabicPeriod"/>
            </a:pPr>
            <a:r>
              <a:rPr lang="en" sz="1000"/>
              <a:t>Two “peaks” appear in HCal TDC beam-on data after cuts</a:t>
            </a:r>
            <a:endParaRPr sz="1000"/>
          </a:p>
          <a:p>
            <a:pPr indent="-292100" lvl="0" marL="457200" rtl="0" algn="l">
              <a:lnSpc>
                <a:spcPct val="115000"/>
              </a:lnSpc>
              <a:spcBef>
                <a:spcPts val="0"/>
              </a:spcBef>
              <a:spcAft>
                <a:spcPts val="0"/>
              </a:spcAft>
              <a:buClr>
                <a:srgbClr val="000000"/>
              </a:buClr>
              <a:buSzPts val="1000"/>
              <a:buAutoNum type="arabicPeriod"/>
            </a:pPr>
            <a:r>
              <a:rPr lang="en" sz="1000"/>
              <a:t>Settings and Cuts</a:t>
            </a:r>
            <a:endParaRPr sz="1000"/>
          </a:p>
          <a:p>
            <a:pPr indent="-292100" lvl="1" marL="914400" rtl="0" algn="l">
              <a:lnSpc>
                <a:spcPct val="115000"/>
              </a:lnSpc>
              <a:spcBef>
                <a:spcPts val="0"/>
              </a:spcBef>
              <a:spcAft>
                <a:spcPts val="0"/>
              </a:spcAft>
              <a:buClr>
                <a:srgbClr val="595959"/>
              </a:buClr>
              <a:buSzPts val="1000"/>
              <a:buAutoNum type="alphaLcPeriod"/>
            </a:pPr>
            <a:r>
              <a:rPr lang="en" sz="1000"/>
              <a:t>LH2, SBS4</a:t>
            </a:r>
            <a:endParaRPr sz="1000"/>
          </a:p>
          <a:p>
            <a:pPr indent="-292100" lvl="1" marL="914400" rtl="0" algn="l">
              <a:lnSpc>
                <a:spcPct val="115000"/>
              </a:lnSpc>
              <a:spcBef>
                <a:spcPts val="0"/>
              </a:spcBef>
              <a:spcAft>
                <a:spcPts val="0"/>
              </a:spcAft>
              <a:buClr>
                <a:srgbClr val="595959"/>
              </a:buClr>
              <a:buSzPts val="1000"/>
              <a:buAutoNum type="alphaLcPeriod"/>
            </a:pPr>
            <a:r>
              <a:rPr lang="en" sz="1000"/>
              <a:t>Elastics (W, E</a:t>
            </a:r>
            <a:r>
              <a:rPr baseline="-25000" lang="en" sz="1000"/>
              <a:t>min</a:t>
            </a:r>
            <a:r>
              <a:rPr lang="en" sz="1000"/>
              <a:t> BB/HCal, trigger coin BB/HCal, proton spot)</a:t>
            </a:r>
            <a:endParaRPr sz="1000"/>
          </a:p>
          <a:p>
            <a:pPr indent="-292100" lvl="1" marL="914400" rtl="0" algn="l">
              <a:lnSpc>
                <a:spcPct val="115000"/>
              </a:lnSpc>
              <a:spcBef>
                <a:spcPts val="0"/>
              </a:spcBef>
              <a:spcAft>
                <a:spcPts val="0"/>
              </a:spcAft>
              <a:buClr>
                <a:srgbClr val="595959"/>
              </a:buClr>
              <a:buSzPts val="1000"/>
              <a:buAutoNum type="alphaLcPeriod"/>
            </a:pPr>
            <a:r>
              <a:rPr lang="en" sz="1000"/>
              <a:t>Signal 1 (first, </a:t>
            </a:r>
            <a:r>
              <a:rPr lang="en" sz="1000">
                <a:solidFill>
                  <a:srgbClr val="0000FF"/>
                </a:solidFill>
              </a:rPr>
              <a:t>blue</a:t>
            </a:r>
            <a:r>
              <a:rPr lang="en" sz="1000"/>
              <a:t>), Signal 2 (second, </a:t>
            </a:r>
            <a:r>
              <a:rPr lang="en" sz="1000">
                <a:solidFill>
                  <a:srgbClr val="FF0000"/>
                </a:solidFill>
              </a:rPr>
              <a:t>red</a:t>
            </a:r>
            <a:r>
              <a:rPr lang="en" sz="1000"/>
              <a:t>)</a:t>
            </a:r>
            <a:endParaRPr sz="1000"/>
          </a:p>
          <a:p>
            <a:pPr indent="-292100" lvl="2" marL="1371600" rtl="0" algn="l">
              <a:lnSpc>
                <a:spcPct val="115000"/>
              </a:lnSpc>
              <a:spcBef>
                <a:spcPts val="0"/>
              </a:spcBef>
              <a:spcAft>
                <a:spcPts val="0"/>
              </a:spcAft>
              <a:buClr>
                <a:srgbClr val="595959"/>
              </a:buClr>
              <a:buSzPts val="1000"/>
              <a:buAutoNum type="romanLcPeriod"/>
            </a:pPr>
            <a:r>
              <a:rPr lang="en" sz="1000"/>
              <a:t>Peak </a:t>
            </a:r>
            <a:r>
              <a:rPr lang="en" sz="1000">
                <a:solidFill>
                  <a:schemeClr val="dk1"/>
                </a:solidFill>
              </a:rPr>
              <a:t>Δt ~ 15 ns (fit to all channels, Δt = 14.4 ns)</a:t>
            </a:r>
            <a:endParaRPr sz="1300"/>
          </a:p>
          <a:p>
            <a:pPr indent="-292100" lvl="0" marL="457200" rtl="0" algn="l">
              <a:lnSpc>
                <a:spcPct val="115000"/>
              </a:lnSpc>
              <a:spcBef>
                <a:spcPts val="0"/>
              </a:spcBef>
              <a:spcAft>
                <a:spcPts val="0"/>
              </a:spcAft>
              <a:buClr>
                <a:srgbClr val="595959"/>
              </a:buClr>
              <a:buSzPts val="1000"/>
              <a:buAutoNum type="arabicPeriod"/>
            </a:pPr>
            <a:r>
              <a:rPr lang="en" sz="1000"/>
              <a:t>A smaller third peak (</a:t>
            </a:r>
            <a:r>
              <a:rPr lang="en" sz="1000">
                <a:solidFill>
                  <a:srgbClr val="00FF00"/>
                </a:solidFill>
              </a:rPr>
              <a:t>green</a:t>
            </a:r>
            <a:r>
              <a:rPr lang="en" sz="1000"/>
              <a:t>) exists at -14.4 ns from first peak</a:t>
            </a:r>
            <a:endParaRPr sz="1000"/>
          </a:p>
        </p:txBody>
      </p:sp>
      <p:sp>
        <p:nvSpPr>
          <p:cNvPr id="378" name="Google Shape;378;p34"/>
          <p:cNvSpPr txBox="1"/>
          <p:nvPr/>
        </p:nvSpPr>
        <p:spPr>
          <a:xfrm>
            <a:off x="365575" y="202950"/>
            <a:ext cx="78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Double Peaking Reminder</a:t>
            </a:r>
            <a:endParaRPr b="1"/>
          </a:p>
        </p:txBody>
      </p:sp>
      <p:pic>
        <p:nvPicPr>
          <p:cNvPr id="379" name="Google Shape;379;p34"/>
          <p:cNvPicPr preferRelativeResize="0"/>
          <p:nvPr/>
        </p:nvPicPr>
        <p:blipFill>
          <a:blip r:embed="rId3">
            <a:alphaModFix/>
          </a:blip>
          <a:stretch>
            <a:fillRect/>
          </a:stretch>
        </p:blipFill>
        <p:spPr>
          <a:xfrm>
            <a:off x="5114325" y="2418741"/>
            <a:ext cx="3853575" cy="2237984"/>
          </a:xfrm>
          <a:prstGeom prst="rect">
            <a:avLst/>
          </a:prstGeom>
          <a:noFill/>
          <a:ln>
            <a:noFill/>
          </a:ln>
        </p:spPr>
      </p:pic>
      <p:pic>
        <p:nvPicPr>
          <p:cNvPr id="380" name="Google Shape;380;p34"/>
          <p:cNvPicPr preferRelativeResize="0"/>
          <p:nvPr/>
        </p:nvPicPr>
        <p:blipFill>
          <a:blip r:embed="rId4">
            <a:alphaModFix/>
          </a:blip>
          <a:stretch>
            <a:fillRect/>
          </a:stretch>
        </p:blipFill>
        <p:spPr>
          <a:xfrm>
            <a:off x="5114327" y="202951"/>
            <a:ext cx="3853564" cy="2215799"/>
          </a:xfrm>
          <a:prstGeom prst="rect">
            <a:avLst/>
          </a:prstGeom>
          <a:noFill/>
          <a:ln>
            <a:noFill/>
          </a:ln>
        </p:spPr>
      </p:pic>
      <p:pic>
        <p:nvPicPr>
          <p:cNvPr id="381" name="Google Shape;381;p34"/>
          <p:cNvPicPr preferRelativeResize="0"/>
          <p:nvPr/>
        </p:nvPicPr>
        <p:blipFill>
          <a:blip r:embed="rId5">
            <a:alphaModFix/>
          </a:blip>
          <a:stretch>
            <a:fillRect/>
          </a:stretch>
        </p:blipFill>
        <p:spPr>
          <a:xfrm>
            <a:off x="402865" y="2078474"/>
            <a:ext cx="4611552" cy="2603550"/>
          </a:xfrm>
          <a:prstGeom prst="rect">
            <a:avLst/>
          </a:prstGeom>
          <a:noFill/>
          <a:ln>
            <a:noFill/>
          </a:ln>
        </p:spPr>
      </p:pic>
      <p:cxnSp>
        <p:nvCxnSpPr>
          <p:cNvPr id="382" name="Google Shape;382;p34"/>
          <p:cNvCxnSpPr/>
          <p:nvPr/>
        </p:nvCxnSpPr>
        <p:spPr>
          <a:xfrm>
            <a:off x="863415" y="3190649"/>
            <a:ext cx="3720000" cy="0"/>
          </a:xfrm>
          <a:prstGeom prst="straightConnector1">
            <a:avLst/>
          </a:prstGeom>
          <a:noFill/>
          <a:ln cap="flat" cmpd="sng" w="19050">
            <a:solidFill>
              <a:schemeClr val="dk1"/>
            </a:solidFill>
            <a:prstDash val="solid"/>
            <a:round/>
            <a:headEnd len="med" w="med" type="none"/>
            <a:tailEnd len="med" w="med" type="none"/>
          </a:ln>
        </p:spPr>
      </p:cxnSp>
      <p:cxnSp>
        <p:nvCxnSpPr>
          <p:cNvPr id="383" name="Google Shape;383;p34"/>
          <p:cNvCxnSpPr/>
          <p:nvPr/>
        </p:nvCxnSpPr>
        <p:spPr>
          <a:xfrm flipH="1" rot="10800000">
            <a:off x="4602725" y="1085250"/>
            <a:ext cx="894900" cy="2010000"/>
          </a:xfrm>
          <a:prstGeom prst="straightConnector1">
            <a:avLst/>
          </a:prstGeom>
          <a:noFill/>
          <a:ln cap="flat" cmpd="sng" w="9525">
            <a:solidFill>
              <a:schemeClr val="dk1"/>
            </a:solidFill>
            <a:prstDash val="solid"/>
            <a:round/>
            <a:headEnd len="med" w="med" type="none"/>
            <a:tailEnd len="med" w="med" type="triangle"/>
          </a:ln>
        </p:spPr>
      </p:cxnSp>
      <p:cxnSp>
        <p:nvCxnSpPr>
          <p:cNvPr id="384" name="Google Shape;384;p34"/>
          <p:cNvCxnSpPr/>
          <p:nvPr/>
        </p:nvCxnSpPr>
        <p:spPr>
          <a:xfrm>
            <a:off x="4608850" y="3315875"/>
            <a:ext cx="882600" cy="147000"/>
          </a:xfrm>
          <a:prstGeom prst="straightConnector1">
            <a:avLst/>
          </a:prstGeom>
          <a:noFill/>
          <a:ln cap="flat" cmpd="sng" w="9525">
            <a:solidFill>
              <a:schemeClr val="dk1"/>
            </a:solidFill>
            <a:prstDash val="solid"/>
            <a:round/>
            <a:headEnd len="med" w="med" type="none"/>
            <a:tailEnd len="med" w="med" type="triangle"/>
          </a:ln>
        </p:spPr>
      </p:cxnSp>
      <p:sp>
        <p:nvSpPr>
          <p:cNvPr id="385" name="Google Shape;385;p34"/>
          <p:cNvSpPr txBox="1"/>
          <p:nvPr/>
        </p:nvSpPr>
        <p:spPr>
          <a:xfrm>
            <a:off x="6582938" y="417000"/>
            <a:ext cx="1394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Signal 2 cut</a:t>
            </a:r>
            <a:endParaRPr sz="900"/>
          </a:p>
        </p:txBody>
      </p:sp>
      <p:sp>
        <p:nvSpPr>
          <p:cNvPr id="386" name="Google Shape;386;p34"/>
          <p:cNvSpPr txBox="1"/>
          <p:nvPr/>
        </p:nvSpPr>
        <p:spPr>
          <a:xfrm>
            <a:off x="6582938" y="2626800"/>
            <a:ext cx="1394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Signal 1 cut</a:t>
            </a:r>
            <a:endParaRPr sz="900"/>
          </a:p>
        </p:txBody>
      </p:sp>
      <p:sp>
        <p:nvSpPr>
          <p:cNvPr id="387" name="Google Shape;387;p34"/>
          <p:cNvSpPr txBox="1"/>
          <p:nvPr/>
        </p:nvSpPr>
        <p:spPr>
          <a:xfrm>
            <a:off x="949213" y="3842838"/>
            <a:ext cx="1394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t>Cut at -66 ns</a:t>
            </a:r>
            <a:endParaRPr b="1" sz="900"/>
          </a:p>
        </p:txBody>
      </p:sp>
      <p:cxnSp>
        <p:nvCxnSpPr>
          <p:cNvPr id="388" name="Google Shape;388;p34"/>
          <p:cNvCxnSpPr/>
          <p:nvPr/>
        </p:nvCxnSpPr>
        <p:spPr>
          <a:xfrm flipH="1" rot="10800000">
            <a:off x="1801925" y="3199400"/>
            <a:ext cx="484200" cy="827400"/>
          </a:xfrm>
          <a:prstGeom prst="straightConnector1">
            <a:avLst/>
          </a:prstGeom>
          <a:noFill/>
          <a:ln cap="flat" cmpd="sng" w="19050">
            <a:solidFill>
              <a:schemeClr val="dk1"/>
            </a:solidFill>
            <a:prstDash val="solid"/>
            <a:round/>
            <a:headEnd len="med" w="med" type="none"/>
            <a:tailEnd len="med" w="med" type="triangle"/>
          </a:ln>
        </p:spPr>
      </p:cxnSp>
      <p:pic>
        <p:nvPicPr>
          <p:cNvPr id="389" name="Google Shape;389;p34"/>
          <p:cNvPicPr preferRelativeResize="0"/>
          <p:nvPr/>
        </p:nvPicPr>
        <p:blipFill>
          <a:blip r:embed="rId6">
            <a:alphaModFix/>
          </a:blip>
          <a:stretch>
            <a:fillRect/>
          </a:stretch>
        </p:blipFill>
        <p:spPr>
          <a:xfrm>
            <a:off x="2343625" y="3597725"/>
            <a:ext cx="1847444" cy="1460000"/>
          </a:xfrm>
          <a:prstGeom prst="rect">
            <a:avLst/>
          </a:prstGeom>
          <a:noFill/>
          <a:ln>
            <a:noFill/>
          </a:ln>
        </p:spPr>
      </p:pic>
      <p:sp>
        <p:nvSpPr>
          <p:cNvPr id="390" name="Google Shape;390;p34"/>
          <p:cNvSpPr/>
          <p:nvPr/>
        </p:nvSpPr>
        <p:spPr>
          <a:xfrm>
            <a:off x="2347375" y="3597825"/>
            <a:ext cx="1851000" cy="1458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4"/>
          <p:cNvSpPr/>
          <p:nvPr/>
        </p:nvSpPr>
        <p:spPr>
          <a:xfrm>
            <a:off x="3014800" y="4811225"/>
            <a:ext cx="220500" cy="2100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4"/>
          <p:cNvSpPr/>
          <p:nvPr/>
        </p:nvSpPr>
        <p:spPr>
          <a:xfrm>
            <a:off x="346725" y="3456175"/>
            <a:ext cx="414900" cy="147000"/>
          </a:xfrm>
          <a:prstGeom prst="rightArrow">
            <a:avLst>
              <a:gd fmla="val 50000" name="adj1"/>
              <a:gd fmla="val 50000" name="adj2"/>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5"/>
          <p:cNvSpPr txBox="1"/>
          <p:nvPr/>
        </p:nvSpPr>
        <p:spPr>
          <a:xfrm>
            <a:off x="365575" y="202950"/>
            <a:ext cx="78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Rollover Correction Peaks</a:t>
            </a:r>
            <a:endParaRPr b="1"/>
          </a:p>
        </p:txBody>
      </p:sp>
      <p:sp>
        <p:nvSpPr>
          <p:cNvPr id="398" name="Google Shape;398;p35"/>
          <p:cNvSpPr/>
          <p:nvPr/>
        </p:nvSpPr>
        <p:spPr>
          <a:xfrm>
            <a:off x="582300" y="864425"/>
            <a:ext cx="263700" cy="107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5"/>
          <p:cNvSpPr/>
          <p:nvPr/>
        </p:nvSpPr>
        <p:spPr>
          <a:xfrm>
            <a:off x="1344300" y="2921825"/>
            <a:ext cx="263700" cy="107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 name="Google Shape;400;p35"/>
          <p:cNvPicPr preferRelativeResize="0"/>
          <p:nvPr/>
        </p:nvPicPr>
        <p:blipFill>
          <a:blip r:embed="rId3">
            <a:alphaModFix/>
          </a:blip>
          <a:stretch>
            <a:fillRect/>
          </a:stretch>
        </p:blipFill>
        <p:spPr>
          <a:xfrm>
            <a:off x="1240025" y="2329513"/>
            <a:ext cx="7231201" cy="2376269"/>
          </a:xfrm>
          <a:prstGeom prst="rect">
            <a:avLst/>
          </a:prstGeom>
          <a:noFill/>
          <a:ln>
            <a:noFill/>
          </a:ln>
        </p:spPr>
      </p:pic>
      <p:pic>
        <p:nvPicPr>
          <p:cNvPr id="401" name="Google Shape;401;p35"/>
          <p:cNvPicPr preferRelativeResize="0"/>
          <p:nvPr/>
        </p:nvPicPr>
        <p:blipFill>
          <a:blip r:embed="rId4">
            <a:alphaModFix/>
          </a:blip>
          <a:stretch>
            <a:fillRect/>
          </a:stretch>
        </p:blipFill>
        <p:spPr>
          <a:xfrm>
            <a:off x="5777426" y="687175"/>
            <a:ext cx="2622325" cy="1726375"/>
          </a:xfrm>
          <a:prstGeom prst="rect">
            <a:avLst/>
          </a:prstGeom>
          <a:noFill/>
          <a:ln>
            <a:noFill/>
          </a:ln>
        </p:spPr>
      </p:pic>
      <p:sp>
        <p:nvSpPr>
          <p:cNvPr id="402" name="Google Shape;402;p35"/>
          <p:cNvSpPr/>
          <p:nvPr/>
        </p:nvSpPr>
        <p:spPr>
          <a:xfrm>
            <a:off x="1638750" y="4039150"/>
            <a:ext cx="6402300" cy="4203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5"/>
          <p:cNvSpPr/>
          <p:nvPr/>
        </p:nvSpPr>
        <p:spPr>
          <a:xfrm>
            <a:off x="5866725" y="1386825"/>
            <a:ext cx="682800" cy="761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5"/>
          <p:cNvSpPr txBox="1"/>
          <p:nvPr/>
        </p:nvSpPr>
        <p:spPr>
          <a:xfrm>
            <a:off x="289375" y="679350"/>
            <a:ext cx="5623800" cy="1555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00000"/>
              </a:buClr>
              <a:buSzPts val="1100"/>
              <a:buAutoNum type="arabicPeriod"/>
            </a:pPr>
            <a:r>
              <a:rPr lang="en" sz="1100"/>
              <a:t>Two “peaks” appear in HCal TDC beam-on data after cuts around -130 ns</a:t>
            </a:r>
            <a:endParaRPr sz="1100"/>
          </a:p>
          <a:p>
            <a:pPr indent="-298450" lvl="0" marL="457200" rtl="0" algn="l">
              <a:lnSpc>
                <a:spcPct val="115000"/>
              </a:lnSpc>
              <a:spcBef>
                <a:spcPts val="0"/>
              </a:spcBef>
              <a:spcAft>
                <a:spcPts val="0"/>
              </a:spcAft>
              <a:buClr>
                <a:srgbClr val="000000"/>
              </a:buClr>
              <a:buSzPts val="1100"/>
              <a:buAutoNum type="arabicPeriod"/>
            </a:pPr>
            <a:r>
              <a:rPr lang="en" sz="1100"/>
              <a:t>Settings and Cuts</a:t>
            </a:r>
            <a:endParaRPr sz="1100"/>
          </a:p>
          <a:p>
            <a:pPr indent="-298450" lvl="1" marL="914400" rtl="0" algn="l">
              <a:lnSpc>
                <a:spcPct val="115000"/>
              </a:lnSpc>
              <a:spcBef>
                <a:spcPts val="0"/>
              </a:spcBef>
              <a:spcAft>
                <a:spcPts val="0"/>
              </a:spcAft>
              <a:buClr>
                <a:srgbClr val="595959"/>
              </a:buClr>
              <a:buSzPts val="1100"/>
              <a:buAutoNum type="alphaLcPeriod"/>
            </a:pPr>
            <a:r>
              <a:rPr lang="en" sz="1100"/>
              <a:t>LH2, SBS4</a:t>
            </a:r>
            <a:endParaRPr sz="1100"/>
          </a:p>
          <a:p>
            <a:pPr indent="-298450" lvl="1" marL="914400" rtl="0" algn="l">
              <a:lnSpc>
                <a:spcPct val="115000"/>
              </a:lnSpc>
              <a:spcBef>
                <a:spcPts val="0"/>
              </a:spcBef>
              <a:spcAft>
                <a:spcPts val="0"/>
              </a:spcAft>
              <a:buClr>
                <a:srgbClr val="595959"/>
              </a:buClr>
              <a:buSzPts val="1100"/>
              <a:buAutoNum type="alphaLcPeriod"/>
            </a:pPr>
            <a:r>
              <a:rPr lang="en" sz="1100"/>
              <a:t>Elastics (W, E</a:t>
            </a:r>
            <a:r>
              <a:rPr baseline="-25000" lang="en" sz="1100"/>
              <a:t>min</a:t>
            </a:r>
            <a:r>
              <a:rPr lang="en" sz="1100"/>
              <a:t> BB/HCal, trigger coin BB/HCal, proton spot)</a:t>
            </a:r>
            <a:endParaRPr sz="1100"/>
          </a:p>
          <a:p>
            <a:pPr indent="-298450" lvl="1" marL="914400" rtl="0" algn="l">
              <a:lnSpc>
                <a:spcPct val="115000"/>
              </a:lnSpc>
              <a:spcBef>
                <a:spcPts val="0"/>
              </a:spcBef>
              <a:spcAft>
                <a:spcPts val="0"/>
              </a:spcAft>
              <a:buClr>
                <a:srgbClr val="595959"/>
              </a:buClr>
              <a:buSzPts val="1100"/>
              <a:buAutoNum type="alphaLcPeriod"/>
            </a:pPr>
            <a:r>
              <a:rPr lang="en" sz="1100"/>
              <a:t>Peak </a:t>
            </a:r>
            <a:r>
              <a:rPr lang="en" sz="1100">
                <a:solidFill>
                  <a:schemeClr val="dk1"/>
                </a:solidFill>
              </a:rPr>
              <a:t>Δt ~ 15 ns (fit to all channels, Δt = 14.4 ns)</a:t>
            </a:r>
            <a:endParaRPr sz="1100">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 sz="1100">
                <a:solidFill>
                  <a:schemeClr val="dk1"/>
                </a:solidFill>
              </a:rPr>
              <a:t>Matches primary double peaks</a:t>
            </a:r>
            <a:endParaRPr sz="11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6"/>
          <p:cNvSpPr txBox="1"/>
          <p:nvPr/>
        </p:nvSpPr>
        <p:spPr>
          <a:xfrm>
            <a:off x="365575" y="202950"/>
            <a:ext cx="78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HCal - Hodo TDC diff (old align). Before correction (blue), after correction (red)</a:t>
            </a:r>
            <a:endParaRPr b="1"/>
          </a:p>
        </p:txBody>
      </p:sp>
      <p:sp>
        <p:nvSpPr>
          <p:cNvPr id="410" name="Google Shape;410;p36"/>
          <p:cNvSpPr/>
          <p:nvPr/>
        </p:nvSpPr>
        <p:spPr>
          <a:xfrm>
            <a:off x="582300" y="864425"/>
            <a:ext cx="263700" cy="107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36"/>
          <p:cNvPicPr preferRelativeResize="0"/>
          <p:nvPr/>
        </p:nvPicPr>
        <p:blipFill>
          <a:blip r:embed="rId3">
            <a:alphaModFix/>
          </a:blip>
          <a:stretch>
            <a:fillRect/>
          </a:stretch>
        </p:blipFill>
        <p:spPr>
          <a:xfrm>
            <a:off x="1974402" y="1823012"/>
            <a:ext cx="4997798" cy="3315024"/>
          </a:xfrm>
          <a:prstGeom prst="rect">
            <a:avLst/>
          </a:prstGeom>
          <a:noFill/>
          <a:ln>
            <a:noFill/>
          </a:ln>
        </p:spPr>
      </p:pic>
      <p:sp>
        <p:nvSpPr>
          <p:cNvPr id="412" name="Google Shape;412;p36"/>
          <p:cNvSpPr txBox="1"/>
          <p:nvPr/>
        </p:nvSpPr>
        <p:spPr>
          <a:xfrm>
            <a:off x="289375" y="679350"/>
            <a:ext cx="8334600" cy="17421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000000"/>
              </a:buClr>
              <a:buSzPts val="1000"/>
              <a:buAutoNum type="arabicPeriod"/>
            </a:pPr>
            <a:r>
              <a:rPr lang="en" sz="1000"/>
              <a:t>Jiwan suggested solutions to both issues. Mark implemented them in SBS-offline.</a:t>
            </a:r>
            <a:endParaRPr sz="1000"/>
          </a:p>
          <a:p>
            <a:pPr indent="-292100" lvl="1" marL="914400" rtl="0" algn="l">
              <a:lnSpc>
                <a:spcPct val="115000"/>
              </a:lnSpc>
              <a:spcBef>
                <a:spcPts val="0"/>
              </a:spcBef>
              <a:spcAft>
                <a:spcPts val="0"/>
              </a:spcAft>
              <a:buClr>
                <a:srgbClr val="595959"/>
              </a:buClr>
              <a:buSzPts val="1000"/>
              <a:buAutoNum type="alphaLcPeriod"/>
            </a:pPr>
            <a:r>
              <a:rPr lang="en" sz="1000"/>
              <a:t>Fix resolution of trigger time reference</a:t>
            </a:r>
            <a:endParaRPr sz="1000"/>
          </a:p>
          <a:p>
            <a:pPr indent="-292100" lvl="1" marL="914400" rtl="0" algn="l">
              <a:lnSpc>
                <a:spcPct val="115000"/>
              </a:lnSpc>
              <a:spcBef>
                <a:spcPts val="0"/>
              </a:spcBef>
              <a:spcAft>
                <a:spcPts val="0"/>
              </a:spcAft>
              <a:buClr>
                <a:srgbClr val="595959"/>
              </a:buClr>
              <a:buSzPts val="1000"/>
              <a:buAutoNum type="alphaLcPeriod"/>
            </a:pPr>
            <a:r>
              <a:rPr lang="en" sz="1000"/>
              <a:t>Add accurate rollover correction (+=64964 tdc units)</a:t>
            </a:r>
            <a:endParaRPr sz="1000"/>
          </a:p>
          <a:p>
            <a:pPr indent="-292100" lvl="0" marL="457200" rtl="0" algn="l">
              <a:lnSpc>
                <a:spcPct val="115000"/>
              </a:lnSpc>
              <a:spcBef>
                <a:spcPts val="0"/>
              </a:spcBef>
              <a:spcAft>
                <a:spcPts val="0"/>
              </a:spcAft>
              <a:buClr>
                <a:srgbClr val="000000"/>
              </a:buClr>
              <a:buSzPts val="1000"/>
              <a:buAutoNum type="arabicPeriod"/>
            </a:pPr>
            <a:r>
              <a:rPr lang="en" sz="1000"/>
              <a:t>Plotting from SBS8 over all channels after elastic cuts</a:t>
            </a:r>
            <a:endParaRPr sz="1000"/>
          </a:p>
          <a:p>
            <a:pPr indent="-292100" lvl="0" marL="457200" rtl="0" algn="l">
              <a:lnSpc>
                <a:spcPct val="115000"/>
              </a:lnSpc>
              <a:spcBef>
                <a:spcPts val="0"/>
              </a:spcBef>
              <a:spcAft>
                <a:spcPts val="0"/>
              </a:spcAft>
              <a:buClr>
                <a:srgbClr val="000000"/>
              </a:buClr>
              <a:buSzPts val="1000"/>
              <a:buAutoNum type="arabicPeriod"/>
            </a:pPr>
            <a:r>
              <a:rPr lang="en" sz="1000"/>
              <a:t>Faint third peak (at -14.4 ns from first peak) disappears</a:t>
            </a:r>
            <a:endParaRPr sz="1000"/>
          </a:p>
          <a:p>
            <a:pPr indent="-292100" lvl="0" marL="457200" rtl="0" algn="l">
              <a:lnSpc>
                <a:spcPct val="115000"/>
              </a:lnSpc>
              <a:spcBef>
                <a:spcPts val="0"/>
              </a:spcBef>
              <a:spcAft>
                <a:spcPts val="0"/>
              </a:spcAft>
              <a:buClr>
                <a:srgbClr val="595959"/>
              </a:buClr>
              <a:buSzPts val="1000"/>
              <a:buAutoNum type="arabicPeriod"/>
            </a:pPr>
            <a:r>
              <a:rPr lang="en" sz="1000"/>
              <a:t>Second peak (at +14.4 ns from first peak) gets smaller, but still exists</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37"/>
          <p:cNvPicPr preferRelativeResize="0"/>
          <p:nvPr/>
        </p:nvPicPr>
        <p:blipFill>
          <a:blip r:embed="rId3">
            <a:alphaModFix/>
          </a:blip>
          <a:stretch>
            <a:fillRect/>
          </a:stretch>
        </p:blipFill>
        <p:spPr>
          <a:xfrm>
            <a:off x="4478100" y="2768524"/>
            <a:ext cx="3147674" cy="2025700"/>
          </a:xfrm>
          <a:prstGeom prst="rect">
            <a:avLst/>
          </a:prstGeom>
          <a:noFill/>
          <a:ln>
            <a:noFill/>
          </a:ln>
        </p:spPr>
      </p:pic>
      <p:sp>
        <p:nvSpPr>
          <p:cNvPr id="418" name="Google Shape;418;p37"/>
          <p:cNvSpPr txBox="1"/>
          <p:nvPr/>
        </p:nvSpPr>
        <p:spPr>
          <a:xfrm>
            <a:off x="365575" y="202950"/>
            <a:ext cx="78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HCal - Hodo TDC diff vs channel</a:t>
            </a:r>
            <a:endParaRPr b="1"/>
          </a:p>
        </p:txBody>
      </p:sp>
      <p:sp>
        <p:nvSpPr>
          <p:cNvPr id="419" name="Google Shape;419;p37"/>
          <p:cNvSpPr/>
          <p:nvPr/>
        </p:nvSpPr>
        <p:spPr>
          <a:xfrm>
            <a:off x="582300" y="864425"/>
            <a:ext cx="263700" cy="107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 name="Google Shape;420;p37"/>
          <p:cNvPicPr preferRelativeResize="0"/>
          <p:nvPr/>
        </p:nvPicPr>
        <p:blipFill>
          <a:blip r:embed="rId4">
            <a:alphaModFix/>
          </a:blip>
          <a:stretch>
            <a:fillRect/>
          </a:stretch>
        </p:blipFill>
        <p:spPr>
          <a:xfrm>
            <a:off x="5168200" y="303950"/>
            <a:ext cx="3360274" cy="2388150"/>
          </a:xfrm>
          <a:prstGeom prst="rect">
            <a:avLst/>
          </a:prstGeom>
          <a:noFill/>
          <a:ln>
            <a:noFill/>
          </a:ln>
        </p:spPr>
      </p:pic>
      <p:sp>
        <p:nvSpPr>
          <p:cNvPr id="421" name="Google Shape;421;p37"/>
          <p:cNvSpPr txBox="1"/>
          <p:nvPr/>
        </p:nvSpPr>
        <p:spPr>
          <a:xfrm>
            <a:off x="289375" y="679350"/>
            <a:ext cx="4390500" cy="24984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595959"/>
              </a:buClr>
              <a:buSzPts val="1100"/>
              <a:buAutoNum type="arabicPeriod"/>
            </a:pPr>
            <a:r>
              <a:rPr lang="en" sz="1100"/>
              <a:t>Plots by channel from SBS4, after elastic cuts.</a:t>
            </a:r>
            <a:endParaRPr sz="1100"/>
          </a:p>
          <a:p>
            <a:pPr indent="-298450" lvl="0" marL="457200" rtl="0" algn="l">
              <a:lnSpc>
                <a:spcPct val="115000"/>
              </a:lnSpc>
              <a:spcBef>
                <a:spcPts val="0"/>
              </a:spcBef>
              <a:spcAft>
                <a:spcPts val="0"/>
              </a:spcAft>
              <a:buClr>
                <a:srgbClr val="595959"/>
              </a:buClr>
              <a:buSzPts val="1100"/>
              <a:buAutoNum type="arabicPeriod"/>
            </a:pPr>
            <a:r>
              <a:rPr lang="en" sz="1100"/>
              <a:t>Additional peak in aggregate plots arise from poor TDC offsets in database which will need corrected</a:t>
            </a:r>
            <a:endParaRPr sz="1100"/>
          </a:p>
          <a:p>
            <a:pPr indent="-298450" lvl="0" marL="457200" rtl="0" algn="l">
              <a:lnSpc>
                <a:spcPct val="115000"/>
              </a:lnSpc>
              <a:spcBef>
                <a:spcPts val="0"/>
              </a:spcBef>
              <a:spcAft>
                <a:spcPts val="0"/>
              </a:spcAft>
              <a:buClr>
                <a:srgbClr val="595959"/>
              </a:buClr>
              <a:buSzPts val="1100"/>
              <a:buAutoNum type="arabicPeriod"/>
            </a:pPr>
            <a:r>
              <a:rPr lang="en" sz="1100"/>
              <a:t>With smaller statistics, </a:t>
            </a:r>
            <a:r>
              <a:rPr b="1" lang="en" sz="1100"/>
              <a:t>double peaking and rollover correction peaks have vanished</a:t>
            </a:r>
            <a:r>
              <a:rPr lang="en" sz="1100"/>
              <a:t>.</a:t>
            </a:r>
            <a:endParaRPr sz="1100"/>
          </a:p>
          <a:p>
            <a:pPr indent="-298450" lvl="0" marL="457200" rtl="0" algn="l">
              <a:lnSpc>
                <a:spcPct val="115000"/>
              </a:lnSpc>
              <a:spcBef>
                <a:spcPts val="0"/>
              </a:spcBef>
              <a:spcAft>
                <a:spcPts val="0"/>
              </a:spcAft>
              <a:buClr>
                <a:srgbClr val="595959"/>
              </a:buClr>
              <a:buSzPts val="1100"/>
              <a:buAutoNum type="arabicPeriod"/>
            </a:pPr>
            <a:r>
              <a:rPr lang="en" sz="1100"/>
              <a:t>Changes have been implemented and pulled into git repo</a:t>
            </a:r>
            <a:endParaRPr sz="1100"/>
          </a:p>
          <a:p>
            <a:pPr indent="-298450" lvl="1" marL="914400" rtl="0" algn="l">
              <a:lnSpc>
                <a:spcPct val="115000"/>
              </a:lnSpc>
              <a:spcBef>
                <a:spcPts val="0"/>
              </a:spcBef>
              <a:spcAft>
                <a:spcPts val="0"/>
              </a:spcAft>
              <a:buClr>
                <a:srgbClr val="595959"/>
              </a:buClr>
              <a:buSzPts val="1100"/>
              <a:buAutoNum type="alphaLcPeriod"/>
            </a:pPr>
            <a:r>
              <a:rPr lang="en" sz="1100"/>
              <a:t>JeffersonLab/SBS-offline</a:t>
            </a:r>
            <a:endParaRPr sz="1100"/>
          </a:p>
          <a:p>
            <a:pPr indent="-298450" lvl="0" marL="457200" rtl="0" algn="l">
              <a:lnSpc>
                <a:spcPct val="115000"/>
              </a:lnSpc>
              <a:spcBef>
                <a:spcPts val="0"/>
              </a:spcBef>
              <a:spcAft>
                <a:spcPts val="0"/>
              </a:spcAft>
              <a:buClr>
                <a:srgbClr val="595959"/>
              </a:buClr>
              <a:buSzPts val="1100"/>
              <a:buAutoNum type="arabicPeriod"/>
            </a:pPr>
            <a:r>
              <a:rPr lang="en" sz="1100"/>
              <a:t>TDC times realigned and both issues resolved.</a:t>
            </a:r>
            <a:endParaRPr sz="1100"/>
          </a:p>
        </p:txBody>
      </p:sp>
      <p:sp>
        <p:nvSpPr>
          <p:cNvPr id="422" name="Google Shape;422;p37"/>
          <p:cNvSpPr txBox="1"/>
          <p:nvPr/>
        </p:nvSpPr>
        <p:spPr>
          <a:xfrm>
            <a:off x="5735221" y="219553"/>
            <a:ext cx="240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t>Before Correction, Larger Statistics</a:t>
            </a:r>
            <a:endParaRPr b="1" sz="1000"/>
          </a:p>
        </p:txBody>
      </p:sp>
      <p:sp>
        <p:nvSpPr>
          <p:cNvPr id="423" name="Google Shape;423;p37"/>
          <p:cNvSpPr txBox="1"/>
          <p:nvPr/>
        </p:nvSpPr>
        <p:spPr>
          <a:xfrm>
            <a:off x="4933309" y="2634630"/>
            <a:ext cx="240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t>After Correction, Smaller Statistics</a:t>
            </a:r>
            <a:endParaRPr b="1" sz="1000"/>
          </a:p>
        </p:txBody>
      </p:sp>
      <p:sp>
        <p:nvSpPr>
          <p:cNvPr id="424" name="Google Shape;424;p37"/>
          <p:cNvSpPr/>
          <p:nvPr/>
        </p:nvSpPr>
        <p:spPr>
          <a:xfrm>
            <a:off x="5102150" y="294375"/>
            <a:ext cx="73800" cy="237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7"/>
          <p:cNvSpPr/>
          <p:nvPr/>
        </p:nvSpPr>
        <p:spPr>
          <a:xfrm>
            <a:off x="6770175" y="3985200"/>
            <a:ext cx="1644000" cy="1078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 name="Google Shape;426;p37"/>
          <p:cNvPicPr preferRelativeResize="0"/>
          <p:nvPr/>
        </p:nvPicPr>
        <p:blipFill>
          <a:blip r:embed="rId5">
            <a:alphaModFix/>
          </a:blip>
          <a:stretch>
            <a:fillRect/>
          </a:stretch>
        </p:blipFill>
        <p:spPr>
          <a:xfrm>
            <a:off x="6770175" y="3985188"/>
            <a:ext cx="1644001" cy="10612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8"/>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Backup</a:t>
            </a:r>
            <a:endParaRPr sz="2800">
              <a:solidFill>
                <a:srgbClr val="000000"/>
              </a:solidFill>
            </a:endParaRPr>
          </a:p>
        </p:txBody>
      </p:sp>
      <p:sp>
        <p:nvSpPr>
          <p:cNvPr id="432" name="Google Shape;432;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433" name="Google Shape;433;p38"/>
          <p:cNvCxnSpPr/>
          <p:nvPr/>
        </p:nvCxnSpPr>
        <p:spPr>
          <a:xfrm>
            <a:off x="352725" y="788850"/>
            <a:ext cx="4989600" cy="0"/>
          </a:xfrm>
          <a:prstGeom prst="straightConnector1">
            <a:avLst/>
          </a:prstGeom>
          <a:noFill/>
          <a:ln cap="flat" cmpd="sng" w="9525">
            <a:solidFill>
              <a:schemeClr val="dk1"/>
            </a:solidFill>
            <a:prstDash val="solid"/>
            <a:round/>
            <a:headEnd len="med" w="med" type="none"/>
            <a:tailEnd len="med" w="med" type="none"/>
          </a:ln>
        </p:spPr>
      </p:cxnSp>
      <p:pic>
        <p:nvPicPr>
          <p:cNvPr id="434" name="Google Shape;434;p38"/>
          <p:cNvPicPr preferRelativeResize="0"/>
          <p:nvPr/>
        </p:nvPicPr>
        <p:blipFill>
          <a:blip r:embed="rId3">
            <a:alphaModFix/>
          </a:blip>
          <a:stretch>
            <a:fillRect/>
          </a:stretch>
        </p:blipFill>
        <p:spPr>
          <a:xfrm>
            <a:off x="6399400" y="1110125"/>
            <a:ext cx="2073053" cy="3782977"/>
          </a:xfrm>
          <a:prstGeom prst="rect">
            <a:avLst/>
          </a:prstGeom>
          <a:noFill/>
          <a:ln>
            <a:noFill/>
          </a:ln>
        </p:spPr>
      </p:pic>
      <p:pic>
        <p:nvPicPr>
          <p:cNvPr id="435" name="Google Shape;435;p38"/>
          <p:cNvPicPr preferRelativeResize="0"/>
          <p:nvPr/>
        </p:nvPicPr>
        <p:blipFill>
          <a:blip r:embed="rId4">
            <a:alphaModFix/>
          </a:blip>
          <a:stretch>
            <a:fillRect/>
          </a:stretch>
        </p:blipFill>
        <p:spPr>
          <a:xfrm>
            <a:off x="4715550" y="2382962"/>
            <a:ext cx="1638501" cy="1226199"/>
          </a:xfrm>
          <a:prstGeom prst="rect">
            <a:avLst/>
          </a:prstGeom>
          <a:noFill/>
          <a:ln>
            <a:noFill/>
          </a:ln>
        </p:spPr>
      </p:pic>
      <p:cxnSp>
        <p:nvCxnSpPr>
          <p:cNvPr id="436" name="Google Shape;436;p38"/>
          <p:cNvCxnSpPr/>
          <p:nvPr/>
        </p:nvCxnSpPr>
        <p:spPr>
          <a:xfrm>
            <a:off x="5537463" y="2502522"/>
            <a:ext cx="0" cy="1001100"/>
          </a:xfrm>
          <a:prstGeom prst="straightConnector1">
            <a:avLst/>
          </a:prstGeom>
          <a:noFill/>
          <a:ln cap="flat" cmpd="sng" w="9525">
            <a:solidFill>
              <a:srgbClr val="FF0000"/>
            </a:solidFill>
            <a:prstDash val="solid"/>
            <a:round/>
            <a:headEnd len="med" w="med" type="none"/>
            <a:tailEnd len="med" w="med" type="none"/>
          </a:ln>
        </p:spPr>
      </p:cxnSp>
      <p:cxnSp>
        <p:nvCxnSpPr>
          <p:cNvPr id="437" name="Google Shape;437;p38"/>
          <p:cNvCxnSpPr/>
          <p:nvPr/>
        </p:nvCxnSpPr>
        <p:spPr>
          <a:xfrm>
            <a:off x="4851663" y="2502522"/>
            <a:ext cx="0" cy="1001100"/>
          </a:xfrm>
          <a:prstGeom prst="straightConnector1">
            <a:avLst/>
          </a:prstGeom>
          <a:noFill/>
          <a:ln cap="flat" cmpd="sng" w="9525">
            <a:solidFill>
              <a:srgbClr val="FF0000"/>
            </a:solidFill>
            <a:prstDash val="solid"/>
            <a:round/>
            <a:headEnd len="med" w="med" type="none"/>
            <a:tailEnd len="med" w="med" type="none"/>
          </a:ln>
        </p:spPr>
      </p:cxnSp>
      <p:sp>
        <p:nvSpPr>
          <p:cNvPr id="438" name="Google Shape;438;p38"/>
          <p:cNvSpPr txBox="1"/>
          <p:nvPr/>
        </p:nvSpPr>
        <p:spPr>
          <a:xfrm>
            <a:off x="5274125" y="911400"/>
            <a:ext cx="1915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Proton Spot SBS4, LH2</a:t>
            </a:r>
            <a:endParaRPr sz="1100"/>
          </a:p>
        </p:txBody>
      </p:sp>
      <p:pic>
        <p:nvPicPr>
          <p:cNvPr id="439" name="Google Shape;439;p38"/>
          <p:cNvPicPr preferRelativeResize="0"/>
          <p:nvPr/>
        </p:nvPicPr>
        <p:blipFill>
          <a:blip r:embed="rId5">
            <a:alphaModFix/>
          </a:blip>
          <a:stretch>
            <a:fillRect/>
          </a:stretch>
        </p:blipFill>
        <p:spPr>
          <a:xfrm>
            <a:off x="266349" y="1802651"/>
            <a:ext cx="4403850" cy="2487900"/>
          </a:xfrm>
          <a:prstGeom prst="rect">
            <a:avLst/>
          </a:prstGeom>
          <a:noFill/>
          <a:ln>
            <a:noFill/>
          </a:ln>
        </p:spPr>
      </p:pic>
      <p:sp>
        <p:nvSpPr>
          <p:cNvPr id="440" name="Google Shape;440;p38"/>
          <p:cNvSpPr txBox="1"/>
          <p:nvPr/>
        </p:nvSpPr>
        <p:spPr>
          <a:xfrm>
            <a:off x="1072025" y="1082125"/>
            <a:ext cx="2073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SBS4, timing comparison </a:t>
            </a:r>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39"/>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446" name="Google Shape;446;p39"/>
          <p:cNvPicPr preferRelativeResize="0"/>
          <p:nvPr/>
        </p:nvPicPr>
        <p:blipFill>
          <a:blip r:embed="rId4">
            <a:alphaModFix/>
          </a:blip>
          <a:stretch>
            <a:fillRect/>
          </a:stretch>
        </p:blipFill>
        <p:spPr>
          <a:xfrm>
            <a:off x="6107899" y="4690927"/>
            <a:ext cx="1280810" cy="379499"/>
          </a:xfrm>
          <a:prstGeom prst="rect">
            <a:avLst/>
          </a:prstGeom>
          <a:noFill/>
          <a:ln>
            <a:noFill/>
          </a:ln>
        </p:spPr>
      </p:pic>
      <p:sp>
        <p:nvSpPr>
          <p:cNvPr id="447" name="Google Shape;447;p39"/>
          <p:cNvSpPr txBox="1"/>
          <p:nvPr/>
        </p:nvSpPr>
        <p:spPr>
          <a:xfrm>
            <a:off x="289375" y="679350"/>
            <a:ext cx="4530900" cy="31752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00000"/>
              </a:buClr>
              <a:buSzPts val="1100"/>
              <a:buAutoNum type="arabicPeriod"/>
            </a:pPr>
            <a:r>
              <a:rPr lang="en" sz="1100"/>
              <a:t>Elastics (Can accurately predict hadron energy)</a:t>
            </a:r>
            <a:endParaRPr sz="1100"/>
          </a:p>
          <a:p>
            <a:pPr indent="-298450" lvl="1" marL="914400" rtl="0" algn="l">
              <a:lnSpc>
                <a:spcPct val="115000"/>
              </a:lnSpc>
              <a:spcBef>
                <a:spcPts val="0"/>
              </a:spcBef>
              <a:spcAft>
                <a:spcPts val="0"/>
              </a:spcAft>
              <a:buClr>
                <a:srgbClr val="595959"/>
              </a:buClr>
              <a:buSzPts val="1100"/>
              <a:buAutoNum type="alphaLcPeriod"/>
            </a:pPr>
            <a:r>
              <a:rPr lang="en" sz="1100"/>
              <a:t>W cut on elastic peak</a:t>
            </a:r>
            <a:endParaRPr sz="1100"/>
          </a:p>
          <a:p>
            <a:pPr indent="-298450" lvl="1" marL="914400" rtl="0" algn="l">
              <a:lnSpc>
                <a:spcPct val="115000"/>
              </a:lnSpc>
              <a:spcBef>
                <a:spcPts val="0"/>
              </a:spcBef>
              <a:spcAft>
                <a:spcPts val="0"/>
              </a:spcAft>
              <a:buClr>
                <a:srgbClr val="595959"/>
              </a:buClr>
              <a:buSzPts val="1100"/>
              <a:buAutoNum type="alphaLcPeriod"/>
            </a:pPr>
            <a:r>
              <a:rPr lang="en" sz="1100"/>
              <a:t>W calculated from k’, p</a:t>
            </a:r>
            <a:r>
              <a:rPr baseline="-25000" lang="en" sz="1100"/>
              <a:t>beam</a:t>
            </a:r>
            <a:r>
              <a:rPr lang="en" sz="1100"/>
              <a:t>, and p</a:t>
            </a:r>
            <a:r>
              <a:rPr baseline="-25000" lang="en" sz="1100"/>
              <a:t>targ</a:t>
            </a:r>
            <a:r>
              <a:rPr lang="en" sz="1100"/>
              <a:t> (LH2, at rest)</a:t>
            </a:r>
            <a:endParaRPr sz="1100"/>
          </a:p>
          <a:p>
            <a:pPr indent="-298450" lvl="0" marL="457200" rtl="0" algn="l">
              <a:lnSpc>
                <a:spcPct val="115000"/>
              </a:lnSpc>
              <a:spcBef>
                <a:spcPts val="0"/>
              </a:spcBef>
              <a:spcAft>
                <a:spcPts val="0"/>
              </a:spcAft>
              <a:buClr>
                <a:srgbClr val="595959"/>
              </a:buClr>
              <a:buSzPts val="1100"/>
              <a:buAutoNum type="arabicPeriod"/>
            </a:pPr>
            <a:r>
              <a:rPr lang="en" sz="1100"/>
              <a:t>BBCal/HCal Trigger Coincidence Time</a:t>
            </a:r>
            <a:endParaRPr sz="1100"/>
          </a:p>
          <a:p>
            <a:pPr indent="-298450" lvl="1" marL="914400" rtl="0" algn="l">
              <a:lnSpc>
                <a:spcPct val="115000"/>
              </a:lnSpc>
              <a:spcBef>
                <a:spcPts val="0"/>
              </a:spcBef>
              <a:spcAft>
                <a:spcPts val="0"/>
              </a:spcAft>
              <a:buClr>
                <a:srgbClr val="595959"/>
              </a:buClr>
              <a:buSzPts val="1100"/>
              <a:buAutoNum type="alphaLcPeriod"/>
            </a:pPr>
            <a:r>
              <a:rPr lang="en" sz="1100"/>
              <a:t>510ns +/- 40ns wide cut from TOF calculation</a:t>
            </a:r>
            <a:endParaRPr sz="1100"/>
          </a:p>
          <a:p>
            <a:pPr indent="-298450" lvl="0" marL="457200" rtl="0" algn="l">
              <a:lnSpc>
                <a:spcPct val="115000"/>
              </a:lnSpc>
              <a:spcBef>
                <a:spcPts val="0"/>
              </a:spcBef>
              <a:spcAft>
                <a:spcPts val="0"/>
              </a:spcAft>
              <a:buClr>
                <a:srgbClr val="595959"/>
              </a:buClr>
              <a:buSzPts val="1100"/>
              <a:buAutoNum type="arabicPeriod"/>
            </a:pPr>
            <a:r>
              <a:rPr lang="en" sz="1100"/>
              <a:t>E/p electron cut</a:t>
            </a:r>
            <a:endParaRPr sz="1100"/>
          </a:p>
          <a:p>
            <a:pPr indent="-298450" lvl="1" marL="914400" rtl="0" algn="l">
              <a:lnSpc>
                <a:spcPct val="115000"/>
              </a:lnSpc>
              <a:spcBef>
                <a:spcPts val="0"/>
              </a:spcBef>
              <a:spcAft>
                <a:spcPts val="0"/>
              </a:spcAft>
              <a:buClr>
                <a:srgbClr val="595959"/>
              </a:buClr>
              <a:buSzPts val="1100"/>
              <a:buAutoNum type="alphaLcPeriod"/>
            </a:pPr>
            <a:r>
              <a:rPr lang="en" sz="1100"/>
              <a:t>Unity for electrons, cut 1.0 +/- 0.3</a:t>
            </a:r>
            <a:endParaRPr sz="1100"/>
          </a:p>
          <a:p>
            <a:pPr indent="-298450" lvl="0" marL="457200" rtl="0" algn="l">
              <a:lnSpc>
                <a:spcPct val="115000"/>
              </a:lnSpc>
              <a:spcBef>
                <a:spcPts val="0"/>
              </a:spcBef>
              <a:spcAft>
                <a:spcPts val="0"/>
              </a:spcAft>
              <a:buClr>
                <a:srgbClr val="595959"/>
              </a:buClr>
              <a:buSzPts val="1100"/>
              <a:buAutoNum type="arabicPeriod"/>
            </a:pPr>
            <a:r>
              <a:rPr lang="en" sz="1100"/>
              <a:t>BBCal preshower energy deposition</a:t>
            </a:r>
            <a:r>
              <a:rPr lang="en" sz="1100">
                <a:solidFill>
                  <a:schemeClr val="dk1"/>
                </a:solidFill>
              </a:rPr>
              <a:t> (150 MeV, SBS8)</a:t>
            </a:r>
            <a:endParaRPr sz="1100"/>
          </a:p>
          <a:p>
            <a:pPr indent="-298450" lvl="1" marL="914400" rtl="0" algn="l">
              <a:lnSpc>
                <a:spcPct val="115000"/>
              </a:lnSpc>
              <a:spcBef>
                <a:spcPts val="0"/>
              </a:spcBef>
              <a:spcAft>
                <a:spcPts val="0"/>
              </a:spcAft>
              <a:buClr>
                <a:srgbClr val="595959"/>
              </a:buClr>
              <a:buSzPts val="1100"/>
              <a:buAutoNum type="alphaLcPeriod"/>
            </a:pPr>
            <a:r>
              <a:rPr lang="en" sz="1100"/>
              <a:t>Pion rejection</a:t>
            </a:r>
            <a:endParaRPr sz="1100"/>
          </a:p>
          <a:p>
            <a:pPr indent="-298450" lvl="0" marL="457200" rtl="0" algn="l">
              <a:lnSpc>
                <a:spcPct val="115000"/>
              </a:lnSpc>
              <a:spcBef>
                <a:spcPts val="0"/>
              </a:spcBef>
              <a:spcAft>
                <a:spcPts val="0"/>
              </a:spcAft>
              <a:buClr>
                <a:srgbClr val="595959"/>
              </a:buClr>
              <a:buSzPts val="1100"/>
              <a:buAutoNum type="arabicPeriod"/>
            </a:pPr>
            <a:r>
              <a:rPr lang="en" sz="1100"/>
              <a:t>Vertex Position</a:t>
            </a:r>
            <a:endParaRPr sz="1100"/>
          </a:p>
          <a:p>
            <a:pPr indent="-298450" lvl="1" marL="914400" rtl="0" algn="l">
              <a:lnSpc>
                <a:spcPct val="115000"/>
              </a:lnSpc>
              <a:spcBef>
                <a:spcPts val="0"/>
              </a:spcBef>
              <a:spcAft>
                <a:spcPts val="0"/>
              </a:spcAft>
              <a:buClr>
                <a:srgbClr val="595959"/>
              </a:buClr>
              <a:buSzPts val="1100"/>
              <a:buAutoNum type="alphaLcPeriod"/>
            </a:pPr>
            <a:r>
              <a:rPr lang="en" sz="1100"/>
              <a:t>From BigBite track</a:t>
            </a:r>
            <a:endParaRPr sz="1100"/>
          </a:p>
          <a:p>
            <a:pPr indent="-298450" lvl="1" marL="914400" rtl="0" algn="l">
              <a:lnSpc>
                <a:spcPct val="115000"/>
              </a:lnSpc>
              <a:spcBef>
                <a:spcPts val="0"/>
              </a:spcBef>
              <a:spcAft>
                <a:spcPts val="0"/>
              </a:spcAft>
              <a:buClr>
                <a:srgbClr val="595959"/>
              </a:buClr>
              <a:buSzPts val="1100"/>
              <a:buAutoNum type="alphaLcPeriod"/>
            </a:pPr>
            <a:r>
              <a:rPr lang="en" sz="1100"/>
              <a:t>Confirms electron originates within bulk of 15 cm target</a:t>
            </a:r>
            <a:endParaRPr sz="1100"/>
          </a:p>
          <a:p>
            <a:pPr indent="-298450" lvl="1" marL="914400" rtl="0" algn="l">
              <a:lnSpc>
                <a:spcPct val="115000"/>
              </a:lnSpc>
              <a:spcBef>
                <a:spcPts val="0"/>
              </a:spcBef>
              <a:spcAft>
                <a:spcPts val="0"/>
              </a:spcAft>
              <a:buClr>
                <a:srgbClr val="595959"/>
              </a:buClr>
              <a:buSzPts val="1100"/>
              <a:buAutoNum type="alphaLcPeriod"/>
            </a:pPr>
            <a:r>
              <a:rPr lang="en" sz="1100"/>
              <a:t>-8cm &lt; BigBite track vertex position &lt; 8cm</a:t>
            </a:r>
            <a:endParaRPr sz="1100"/>
          </a:p>
        </p:txBody>
      </p:sp>
      <p:sp>
        <p:nvSpPr>
          <p:cNvPr id="448" name="Google Shape;448;p39"/>
          <p:cNvSpPr txBox="1"/>
          <p:nvPr/>
        </p:nvSpPr>
        <p:spPr>
          <a:xfrm>
            <a:off x="365575" y="202950"/>
            <a:ext cx="78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Elastic Cuts</a:t>
            </a:r>
            <a:endParaRPr b="1"/>
          </a:p>
        </p:txBody>
      </p:sp>
      <p:pic>
        <p:nvPicPr>
          <p:cNvPr id="449" name="Google Shape;449;p39"/>
          <p:cNvPicPr preferRelativeResize="0"/>
          <p:nvPr/>
        </p:nvPicPr>
        <p:blipFill>
          <a:blip r:embed="rId5">
            <a:alphaModFix/>
          </a:blip>
          <a:stretch>
            <a:fillRect/>
          </a:stretch>
        </p:blipFill>
        <p:spPr>
          <a:xfrm>
            <a:off x="5765305" y="2505399"/>
            <a:ext cx="2824929" cy="2128113"/>
          </a:xfrm>
          <a:prstGeom prst="rect">
            <a:avLst/>
          </a:prstGeom>
          <a:noFill/>
          <a:ln>
            <a:noFill/>
          </a:ln>
        </p:spPr>
      </p:pic>
      <p:pic>
        <p:nvPicPr>
          <p:cNvPr id="450" name="Google Shape;450;p39"/>
          <p:cNvPicPr preferRelativeResize="0"/>
          <p:nvPr/>
        </p:nvPicPr>
        <p:blipFill>
          <a:blip r:embed="rId6">
            <a:alphaModFix/>
          </a:blip>
          <a:stretch>
            <a:fillRect/>
          </a:stretch>
        </p:blipFill>
        <p:spPr>
          <a:xfrm>
            <a:off x="5735975" y="202950"/>
            <a:ext cx="2843693" cy="2128123"/>
          </a:xfrm>
          <a:prstGeom prst="rect">
            <a:avLst/>
          </a:prstGeom>
          <a:noFill/>
          <a:ln>
            <a:noFill/>
          </a:ln>
        </p:spPr>
      </p:pic>
      <p:cxnSp>
        <p:nvCxnSpPr>
          <p:cNvPr id="451" name="Google Shape;451;p39"/>
          <p:cNvCxnSpPr/>
          <p:nvPr/>
        </p:nvCxnSpPr>
        <p:spPr>
          <a:xfrm>
            <a:off x="7003537" y="410451"/>
            <a:ext cx="0" cy="1737600"/>
          </a:xfrm>
          <a:prstGeom prst="straightConnector1">
            <a:avLst/>
          </a:prstGeom>
          <a:noFill/>
          <a:ln cap="flat" cmpd="sng" w="9525">
            <a:solidFill>
              <a:srgbClr val="FF0000"/>
            </a:solidFill>
            <a:prstDash val="solid"/>
            <a:round/>
            <a:headEnd len="med" w="med" type="none"/>
            <a:tailEnd len="med" w="med" type="none"/>
          </a:ln>
        </p:spPr>
      </p:cxnSp>
      <p:cxnSp>
        <p:nvCxnSpPr>
          <p:cNvPr id="452" name="Google Shape;452;p39"/>
          <p:cNvCxnSpPr/>
          <p:nvPr/>
        </p:nvCxnSpPr>
        <p:spPr>
          <a:xfrm>
            <a:off x="6626412" y="410451"/>
            <a:ext cx="0" cy="1737600"/>
          </a:xfrm>
          <a:prstGeom prst="straightConnector1">
            <a:avLst/>
          </a:prstGeom>
          <a:noFill/>
          <a:ln cap="flat" cmpd="sng" w="9525">
            <a:solidFill>
              <a:srgbClr val="FF0000"/>
            </a:solidFill>
            <a:prstDash val="solid"/>
            <a:round/>
            <a:headEnd len="med" w="med" type="none"/>
            <a:tailEnd len="med" w="med" type="none"/>
          </a:ln>
        </p:spPr>
      </p:cxnSp>
      <p:cxnSp>
        <p:nvCxnSpPr>
          <p:cNvPr id="453" name="Google Shape;453;p39"/>
          <p:cNvCxnSpPr/>
          <p:nvPr/>
        </p:nvCxnSpPr>
        <p:spPr>
          <a:xfrm>
            <a:off x="7744088" y="2715626"/>
            <a:ext cx="0" cy="1755300"/>
          </a:xfrm>
          <a:prstGeom prst="straightConnector1">
            <a:avLst/>
          </a:prstGeom>
          <a:noFill/>
          <a:ln cap="flat" cmpd="sng" w="9525">
            <a:solidFill>
              <a:srgbClr val="FF0000"/>
            </a:solidFill>
            <a:prstDash val="solid"/>
            <a:round/>
            <a:headEnd len="med" w="med" type="none"/>
            <a:tailEnd len="med" w="med" type="none"/>
          </a:ln>
        </p:spPr>
      </p:cxnSp>
      <p:cxnSp>
        <p:nvCxnSpPr>
          <p:cNvPr id="454" name="Google Shape;454;p39"/>
          <p:cNvCxnSpPr/>
          <p:nvPr/>
        </p:nvCxnSpPr>
        <p:spPr>
          <a:xfrm>
            <a:off x="7870046" y="2708344"/>
            <a:ext cx="0" cy="1755300"/>
          </a:xfrm>
          <a:prstGeom prst="straightConnector1">
            <a:avLst/>
          </a:prstGeom>
          <a:noFill/>
          <a:ln cap="flat" cmpd="sng" w="9525">
            <a:solidFill>
              <a:srgbClr val="FF0000"/>
            </a:solidFill>
            <a:prstDash val="solid"/>
            <a:round/>
            <a:headEnd len="med" w="med" type="none"/>
            <a:tailEnd len="med" w="med" type="none"/>
          </a:ln>
        </p:spPr>
      </p:cxnSp>
      <p:pic>
        <p:nvPicPr>
          <p:cNvPr id="455" name="Google Shape;455;p39"/>
          <p:cNvPicPr preferRelativeResize="0"/>
          <p:nvPr/>
        </p:nvPicPr>
        <p:blipFill>
          <a:blip r:embed="rId7">
            <a:alphaModFix/>
          </a:blip>
          <a:stretch>
            <a:fillRect/>
          </a:stretch>
        </p:blipFill>
        <p:spPr>
          <a:xfrm>
            <a:off x="947251" y="3453049"/>
            <a:ext cx="2007918" cy="1276501"/>
          </a:xfrm>
          <a:prstGeom prst="rect">
            <a:avLst/>
          </a:prstGeom>
          <a:noFill/>
          <a:ln>
            <a:noFill/>
          </a:ln>
        </p:spPr>
      </p:pic>
      <p:cxnSp>
        <p:nvCxnSpPr>
          <p:cNvPr id="456" name="Google Shape;456;p39"/>
          <p:cNvCxnSpPr/>
          <p:nvPr/>
        </p:nvCxnSpPr>
        <p:spPr>
          <a:xfrm>
            <a:off x="1646028" y="3577850"/>
            <a:ext cx="0" cy="1044900"/>
          </a:xfrm>
          <a:prstGeom prst="straightConnector1">
            <a:avLst/>
          </a:prstGeom>
          <a:noFill/>
          <a:ln cap="flat" cmpd="sng" w="9525">
            <a:solidFill>
              <a:srgbClr val="FF0000"/>
            </a:solidFill>
            <a:prstDash val="solid"/>
            <a:round/>
            <a:headEnd len="med" w="med" type="none"/>
            <a:tailEnd len="med" w="med" type="none"/>
          </a:ln>
        </p:spPr>
      </p:cxnSp>
      <p:cxnSp>
        <p:nvCxnSpPr>
          <p:cNvPr id="457" name="Google Shape;457;p39"/>
          <p:cNvCxnSpPr/>
          <p:nvPr/>
        </p:nvCxnSpPr>
        <p:spPr>
          <a:xfrm>
            <a:off x="2266400" y="3577850"/>
            <a:ext cx="0" cy="1044900"/>
          </a:xfrm>
          <a:prstGeom prst="straightConnector1">
            <a:avLst/>
          </a:prstGeom>
          <a:noFill/>
          <a:ln cap="flat" cmpd="sng" w="9525">
            <a:solidFill>
              <a:srgbClr val="FF0000"/>
            </a:solidFill>
            <a:prstDash val="solid"/>
            <a:round/>
            <a:headEnd len="med" w="med" type="none"/>
            <a:tailEnd len="med" w="med" type="none"/>
          </a:ln>
        </p:spPr>
      </p:cxnSp>
      <p:pic>
        <p:nvPicPr>
          <p:cNvPr id="458" name="Google Shape;458;p39"/>
          <p:cNvPicPr preferRelativeResize="0"/>
          <p:nvPr/>
        </p:nvPicPr>
        <p:blipFill>
          <a:blip r:embed="rId8">
            <a:alphaModFix/>
          </a:blip>
          <a:stretch>
            <a:fillRect/>
          </a:stretch>
        </p:blipFill>
        <p:spPr>
          <a:xfrm>
            <a:off x="3212800" y="3453050"/>
            <a:ext cx="1607474" cy="1276499"/>
          </a:xfrm>
          <a:prstGeom prst="rect">
            <a:avLst/>
          </a:prstGeom>
          <a:noFill/>
          <a:ln>
            <a:noFill/>
          </a:ln>
        </p:spPr>
      </p:pic>
      <p:cxnSp>
        <p:nvCxnSpPr>
          <p:cNvPr id="459" name="Google Shape;459;p39"/>
          <p:cNvCxnSpPr/>
          <p:nvPr/>
        </p:nvCxnSpPr>
        <p:spPr>
          <a:xfrm>
            <a:off x="4327918" y="3586975"/>
            <a:ext cx="0" cy="1068900"/>
          </a:xfrm>
          <a:prstGeom prst="straightConnector1">
            <a:avLst/>
          </a:prstGeom>
          <a:noFill/>
          <a:ln cap="flat" cmpd="sng" w="9525">
            <a:solidFill>
              <a:srgbClr val="FF0000"/>
            </a:solidFill>
            <a:prstDash val="solid"/>
            <a:round/>
            <a:headEnd len="med" w="med" type="none"/>
            <a:tailEnd len="med" w="med" type="none"/>
          </a:ln>
        </p:spPr>
      </p:cxnSp>
      <p:cxnSp>
        <p:nvCxnSpPr>
          <p:cNvPr id="460" name="Google Shape;460;p39"/>
          <p:cNvCxnSpPr/>
          <p:nvPr/>
        </p:nvCxnSpPr>
        <p:spPr>
          <a:xfrm>
            <a:off x="4582650" y="3753950"/>
            <a:ext cx="0" cy="901800"/>
          </a:xfrm>
          <a:prstGeom prst="straightConnector1">
            <a:avLst/>
          </a:prstGeom>
          <a:noFill/>
          <a:ln cap="flat" cmpd="sng" w="9525">
            <a:solidFill>
              <a:srgbClr val="FF0000"/>
            </a:solidFill>
            <a:prstDash val="solid"/>
            <a:round/>
            <a:headEnd len="med" w="med" type="none"/>
            <a:tailEnd len="med" w="med" type="none"/>
          </a:ln>
        </p:spPr>
      </p:cxnSp>
      <p:sp>
        <p:nvSpPr>
          <p:cNvPr id="461" name="Google Shape;461;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GMn</a:t>
            </a:r>
            <a:endParaRPr/>
          </a:p>
        </p:txBody>
      </p:sp>
      <p:pic>
        <p:nvPicPr>
          <p:cNvPr descr="Shape&#10;&#10;Description automatically generated with medium confidence" id="467" name="Google Shape;467;p40"/>
          <p:cNvPicPr preferRelativeResize="0"/>
          <p:nvPr/>
        </p:nvPicPr>
        <p:blipFill rotWithShape="1">
          <a:blip r:embed="rId3">
            <a:alphaModFix/>
          </a:blip>
          <a:srcRect b="0" l="0" r="0" t="0"/>
          <a:stretch/>
        </p:blipFill>
        <p:spPr>
          <a:xfrm>
            <a:off x="2166650" y="1267075"/>
            <a:ext cx="4388775" cy="675200"/>
          </a:xfrm>
          <a:prstGeom prst="rect">
            <a:avLst/>
          </a:prstGeom>
          <a:noFill/>
          <a:ln>
            <a:noFill/>
          </a:ln>
        </p:spPr>
      </p:pic>
      <p:pic>
        <p:nvPicPr>
          <p:cNvPr descr="Diagram&#10;&#10;Description automatically generated with medium confidence" id="468" name="Google Shape;468;p40"/>
          <p:cNvPicPr preferRelativeResize="0"/>
          <p:nvPr/>
        </p:nvPicPr>
        <p:blipFill rotWithShape="1">
          <a:blip r:embed="rId4">
            <a:alphaModFix/>
          </a:blip>
          <a:srcRect b="0" l="0" r="0" t="0"/>
          <a:stretch/>
        </p:blipFill>
        <p:spPr>
          <a:xfrm>
            <a:off x="2070577" y="2495548"/>
            <a:ext cx="5094500" cy="212688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GEn Beamline</a:t>
            </a:r>
            <a:endParaRPr/>
          </a:p>
        </p:txBody>
      </p:sp>
      <p:pic>
        <p:nvPicPr>
          <p:cNvPr id="474" name="Google Shape;474;p41"/>
          <p:cNvPicPr preferRelativeResize="0"/>
          <p:nvPr/>
        </p:nvPicPr>
        <p:blipFill>
          <a:blip r:embed="rId3">
            <a:alphaModFix/>
          </a:blip>
          <a:stretch>
            <a:fillRect/>
          </a:stretch>
        </p:blipFill>
        <p:spPr>
          <a:xfrm>
            <a:off x="0" y="2610430"/>
            <a:ext cx="9144002" cy="1949040"/>
          </a:xfrm>
          <a:prstGeom prst="rect">
            <a:avLst/>
          </a:prstGeom>
          <a:noFill/>
          <a:ln>
            <a:noFill/>
          </a:ln>
        </p:spPr>
      </p:pic>
      <p:sp>
        <p:nvSpPr>
          <p:cNvPr id="475" name="Google Shape;475;p41"/>
          <p:cNvSpPr/>
          <p:nvPr/>
        </p:nvSpPr>
        <p:spPr>
          <a:xfrm rot="1386866">
            <a:off x="666928" y="1370693"/>
            <a:ext cx="884941" cy="57272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1"/>
          <p:cNvSpPr/>
          <p:nvPr/>
        </p:nvSpPr>
        <p:spPr>
          <a:xfrm rot="1315228">
            <a:off x="3058615" y="2233964"/>
            <a:ext cx="884766" cy="938469"/>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1"/>
          <p:cNvSpPr txBox="1"/>
          <p:nvPr/>
        </p:nvSpPr>
        <p:spPr>
          <a:xfrm>
            <a:off x="821000" y="1456950"/>
            <a:ext cx="369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HCal</a:t>
            </a:r>
            <a:endParaRPr/>
          </a:p>
        </p:txBody>
      </p:sp>
      <p:sp>
        <p:nvSpPr>
          <p:cNvPr id="478" name="Google Shape;478;p41"/>
          <p:cNvSpPr txBox="1"/>
          <p:nvPr/>
        </p:nvSpPr>
        <p:spPr>
          <a:xfrm>
            <a:off x="2979550" y="2467575"/>
            <a:ext cx="1656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SBS Dipole (48D48)</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Design - Module </a:t>
            </a:r>
            <a:endParaRPr sz="2800">
              <a:solidFill>
                <a:srgbClr val="000000"/>
              </a:solidFill>
            </a:endParaRPr>
          </a:p>
        </p:txBody>
      </p:sp>
      <p:pic>
        <p:nvPicPr>
          <p:cNvPr id="81" name="Google Shape;81;p15"/>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82" name="Google Shape;82;p15"/>
          <p:cNvPicPr preferRelativeResize="0"/>
          <p:nvPr/>
        </p:nvPicPr>
        <p:blipFill>
          <a:blip r:embed="rId4">
            <a:alphaModFix/>
          </a:blip>
          <a:stretch>
            <a:fillRect/>
          </a:stretch>
        </p:blipFill>
        <p:spPr>
          <a:xfrm>
            <a:off x="6107899" y="4690927"/>
            <a:ext cx="1280810" cy="379499"/>
          </a:xfrm>
          <a:prstGeom prst="rect">
            <a:avLst/>
          </a:prstGeom>
          <a:noFill/>
          <a:ln>
            <a:noFill/>
          </a:ln>
        </p:spPr>
      </p:pic>
      <p:sp>
        <p:nvSpPr>
          <p:cNvPr id="83" name="Google Shape;83;p15"/>
          <p:cNvSpPr txBox="1"/>
          <p:nvPr/>
        </p:nvSpPr>
        <p:spPr>
          <a:xfrm>
            <a:off x="166275" y="788050"/>
            <a:ext cx="5144100" cy="3816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Iron absorbers create electromagnetic showers via collisions with incoming protons and neutrons.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Scintillators sample the energy from these showers and emit photons proportional to energy sampled into wavelength shifter</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Wavelength shifter converts photons to optimal wavelength range for PMTs, improving detection efficiency</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Light guide directs photons to PMT with minimal light loss where photons are converted to electrical signal </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192 12-stage “CMU” Photonis XP2262 PMTs</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96 8-stage “JLAB” Photonis XP2282 PMTs</a:t>
            </a:r>
            <a:endParaRPr>
              <a:solidFill>
                <a:schemeClr val="dk1"/>
              </a:solidFill>
            </a:endParaRPr>
          </a:p>
        </p:txBody>
      </p:sp>
      <p:pic>
        <p:nvPicPr>
          <p:cNvPr id="84" name="Google Shape;84;p15"/>
          <p:cNvPicPr preferRelativeResize="0"/>
          <p:nvPr/>
        </p:nvPicPr>
        <p:blipFill>
          <a:blip r:embed="rId5">
            <a:alphaModFix/>
          </a:blip>
          <a:stretch>
            <a:fillRect/>
          </a:stretch>
        </p:blipFill>
        <p:spPr>
          <a:xfrm>
            <a:off x="6049200" y="1769350"/>
            <a:ext cx="3033600" cy="1493100"/>
          </a:xfrm>
          <a:prstGeom prst="rect">
            <a:avLst/>
          </a:prstGeom>
          <a:noFill/>
          <a:ln>
            <a:noFill/>
          </a:ln>
        </p:spPr>
      </p:pic>
      <p:sp>
        <p:nvSpPr>
          <p:cNvPr id="85" name="Google Shape;8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86" name="Google Shape;86;p15"/>
          <p:cNvCxnSpPr/>
          <p:nvPr/>
        </p:nvCxnSpPr>
        <p:spPr>
          <a:xfrm>
            <a:off x="5816925" y="2114450"/>
            <a:ext cx="423300" cy="0"/>
          </a:xfrm>
          <a:prstGeom prst="straightConnector1">
            <a:avLst/>
          </a:prstGeom>
          <a:noFill/>
          <a:ln cap="flat" cmpd="sng" w="19050">
            <a:solidFill>
              <a:srgbClr val="FF00FF"/>
            </a:solidFill>
            <a:prstDash val="solid"/>
            <a:round/>
            <a:headEnd len="med" w="med" type="none"/>
            <a:tailEnd len="med" w="med" type="triangle"/>
          </a:ln>
        </p:spPr>
      </p:cxnSp>
      <p:sp>
        <p:nvSpPr>
          <p:cNvPr id="87" name="Google Shape;87;p15"/>
          <p:cNvSpPr txBox="1"/>
          <p:nvPr/>
        </p:nvSpPr>
        <p:spPr>
          <a:xfrm>
            <a:off x="5457772" y="1947723"/>
            <a:ext cx="476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a:t>
            </a:r>
            <a:r>
              <a:rPr lang="en" sz="800"/>
              <a:t>p</a:t>
            </a:r>
            <a:r>
              <a:rPr lang="en" sz="800"/>
              <a:t>, n)</a:t>
            </a:r>
            <a:endParaRPr sz="800"/>
          </a:p>
        </p:txBody>
      </p:sp>
      <p:pic>
        <p:nvPicPr>
          <p:cNvPr id="88" name="Google Shape;88;p15"/>
          <p:cNvPicPr preferRelativeResize="0"/>
          <p:nvPr/>
        </p:nvPicPr>
        <p:blipFill>
          <a:blip r:embed="rId6">
            <a:alphaModFix/>
          </a:blip>
          <a:stretch>
            <a:fillRect/>
          </a:stretch>
        </p:blipFill>
        <p:spPr>
          <a:xfrm flipH="1">
            <a:off x="5933875" y="371967"/>
            <a:ext cx="2695175" cy="1300775"/>
          </a:xfrm>
          <a:prstGeom prst="rect">
            <a:avLst/>
          </a:prstGeom>
          <a:noFill/>
          <a:ln>
            <a:noFill/>
          </a:ln>
        </p:spPr>
      </p:pic>
      <p:pic>
        <p:nvPicPr>
          <p:cNvPr id="89" name="Google Shape;89;p15"/>
          <p:cNvPicPr preferRelativeResize="0"/>
          <p:nvPr/>
        </p:nvPicPr>
        <p:blipFill>
          <a:blip r:embed="rId7">
            <a:alphaModFix/>
          </a:blip>
          <a:stretch>
            <a:fillRect/>
          </a:stretch>
        </p:blipFill>
        <p:spPr>
          <a:xfrm>
            <a:off x="5592836" y="3262450"/>
            <a:ext cx="3377250" cy="1223527"/>
          </a:xfrm>
          <a:prstGeom prst="rect">
            <a:avLst/>
          </a:prstGeom>
          <a:noFill/>
          <a:ln>
            <a:noFill/>
          </a:ln>
        </p:spPr>
      </p:pic>
      <p:cxnSp>
        <p:nvCxnSpPr>
          <p:cNvPr id="90" name="Google Shape;90;p15"/>
          <p:cNvCxnSpPr/>
          <p:nvPr/>
        </p:nvCxnSpPr>
        <p:spPr>
          <a:xfrm flipH="1">
            <a:off x="7439625" y="3886475"/>
            <a:ext cx="1077300" cy="179700"/>
          </a:xfrm>
          <a:prstGeom prst="straightConnector1">
            <a:avLst/>
          </a:prstGeom>
          <a:noFill/>
          <a:ln cap="flat" cmpd="sng" w="19050">
            <a:solidFill>
              <a:srgbClr val="FF00FF"/>
            </a:solidFill>
            <a:prstDash val="solid"/>
            <a:round/>
            <a:headEnd len="med" w="med" type="none"/>
            <a:tailEnd len="med" w="med" type="triangle"/>
          </a:ln>
        </p:spPr>
      </p:cxnSp>
      <p:sp>
        <p:nvSpPr>
          <p:cNvPr id="91" name="Google Shape;91;p15"/>
          <p:cNvSpPr txBox="1"/>
          <p:nvPr/>
        </p:nvSpPr>
        <p:spPr>
          <a:xfrm>
            <a:off x="8456168" y="3711855"/>
            <a:ext cx="476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(p, n)</a:t>
            </a:r>
            <a:endParaRPr sz="800">
              <a:solidFill>
                <a:schemeClr val="lt1"/>
              </a:solidFill>
            </a:endParaRPr>
          </a:p>
        </p:txBody>
      </p:sp>
      <p:sp>
        <p:nvSpPr>
          <p:cNvPr id="92" name="Google Shape;92;p15"/>
          <p:cNvSpPr txBox="1"/>
          <p:nvPr/>
        </p:nvSpPr>
        <p:spPr>
          <a:xfrm>
            <a:off x="7642578" y="3359050"/>
            <a:ext cx="671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modules</a:t>
            </a:r>
            <a:endParaRPr sz="800">
              <a:solidFill>
                <a:schemeClr val="lt1"/>
              </a:solidFill>
            </a:endParaRPr>
          </a:p>
        </p:txBody>
      </p:sp>
      <p:cxnSp>
        <p:nvCxnSpPr>
          <p:cNvPr id="93" name="Google Shape;93;p15"/>
          <p:cNvCxnSpPr>
            <a:stCxn id="92" idx="1"/>
          </p:cNvCxnSpPr>
          <p:nvPr/>
        </p:nvCxnSpPr>
        <p:spPr>
          <a:xfrm flipH="1">
            <a:off x="7433178" y="3512950"/>
            <a:ext cx="209400" cy="46500"/>
          </a:xfrm>
          <a:prstGeom prst="straightConnector1">
            <a:avLst/>
          </a:prstGeom>
          <a:noFill/>
          <a:ln cap="flat" cmpd="sng" w="9525">
            <a:solidFill>
              <a:schemeClr val="lt1"/>
            </a:solidFill>
            <a:prstDash val="solid"/>
            <a:round/>
            <a:headEnd len="med" w="med" type="none"/>
            <a:tailEnd len="med" w="med" type="none"/>
          </a:ln>
        </p:spPr>
      </p:cxnSp>
      <p:cxnSp>
        <p:nvCxnSpPr>
          <p:cNvPr id="94" name="Google Shape;94;p15"/>
          <p:cNvCxnSpPr>
            <a:stCxn id="92" idx="1"/>
          </p:cNvCxnSpPr>
          <p:nvPr/>
        </p:nvCxnSpPr>
        <p:spPr>
          <a:xfrm flipH="1">
            <a:off x="7438878" y="3512950"/>
            <a:ext cx="203700" cy="116100"/>
          </a:xfrm>
          <a:prstGeom prst="straightConnector1">
            <a:avLst/>
          </a:prstGeom>
          <a:noFill/>
          <a:ln cap="flat" cmpd="sng" w="9525">
            <a:solidFill>
              <a:schemeClr val="lt1"/>
            </a:solidFill>
            <a:prstDash val="solid"/>
            <a:round/>
            <a:headEnd len="med" w="med" type="none"/>
            <a:tailEnd len="med" w="med" type="none"/>
          </a:ln>
        </p:spPr>
      </p:cxnSp>
      <p:cxnSp>
        <p:nvCxnSpPr>
          <p:cNvPr id="95" name="Google Shape;95;p15"/>
          <p:cNvCxnSpPr>
            <a:stCxn id="92" idx="1"/>
          </p:cNvCxnSpPr>
          <p:nvPr/>
        </p:nvCxnSpPr>
        <p:spPr>
          <a:xfrm flipH="1">
            <a:off x="7438878" y="3512950"/>
            <a:ext cx="203700" cy="182700"/>
          </a:xfrm>
          <a:prstGeom prst="straightConnector1">
            <a:avLst/>
          </a:prstGeom>
          <a:noFill/>
          <a:ln cap="flat" cmpd="sng" w="9525">
            <a:solidFill>
              <a:schemeClr val="lt1"/>
            </a:solidFill>
            <a:prstDash val="solid"/>
            <a:round/>
            <a:headEnd len="med" w="med" type="none"/>
            <a:tailEnd len="med" w="med" type="none"/>
          </a:ln>
        </p:spPr>
      </p:cxnSp>
      <p:sp>
        <p:nvSpPr>
          <p:cNvPr id="96" name="Google Shape;96;p15"/>
          <p:cNvSpPr txBox="1"/>
          <p:nvPr/>
        </p:nvSpPr>
        <p:spPr>
          <a:xfrm>
            <a:off x="5776250" y="3642850"/>
            <a:ext cx="476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PMTs</a:t>
            </a:r>
            <a:endParaRPr sz="800">
              <a:solidFill>
                <a:schemeClr val="lt1"/>
              </a:solidFill>
            </a:endParaRPr>
          </a:p>
        </p:txBody>
      </p:sp>
      <p:cxnSp>
        <p:nvCxnSpPr>
          <p:cNvPr id="97" name="Google Shape;97;p15"/>
          <p:cNvCxnSpPr>
            <a:stCxn id="96" idx="3"/>
          </p:cNvCxnSpPr>
          <p:nvPr/>
        </p:nvCxnSpPr>
        <p:spPr>
          <a:xfrm>
            <a:off x="6252350" y="3796750"/>
            <a:ext cx="161100" cy="19200"/>
          </a:xfrm>
          <a:prstGeom prst="straightConnector1">
            <a:avLst/>
          </a:prstGeom>
          <a:noFill/>
          <a:ln cap="flat" cmpd="sng" w="9525">
            <a:solidFill>
              <a:schemeClr val="lt1"/>
            </a:solidFill>
            <a:prstDash val="solid"/>
            <a:round/>
            <a:headEnd len="med" w="med" type="none"/>
            <a:tailEnd len="med" w="med" type="none"/>
          </a:ln>
        </p:spPr>
      </p:cxnSp>
      <p:cxnSp>
        <p:nvCxnSpPr>
          <p:cNvPr id="98" name="Google Shape;98;p15"/>
          <p:cNvCxnSpPr>
            <a:stCxn id="96" idx="3"/>
          </p:cNvCxnSpPr>
          <p:nvPr/>
        </p:nvCxnSpPr>
        <p:spPr>
          <a:xfrm>
            <a:off x="6252350" y="3796750"/>
            <a:ext cx="173700" cy="89700"/>
          </a:xfrm>
          <a:prstGeom prst="straightConnector1">
            <a:avLst/>
          </a:prstGeom>
          <a:noFill/>
          <a:ln cap="flat" cmpd="sng" w="9525">
            <a:solidFill>
              <a:schemeClr val="lt1"/>
            </a:solidFill>
            <a:prstDash val="solid"/>
            <a:round/>
            <a:headEnd len="med" w="med" type="none"/>
            <a:tailEnd len="med" w="med" type="none"/>
          </a:ln>
        </p:spPr>
      </p:cxnSp>
      <p:cxnSp>
        <p:nvCxnSpPr>
          <p:cNvPr id="99" name="Google Shape;99;p15"/>
          <p:cNvCxnSpPr>
            <a:stCxn id="96" idx="3"/>
          </p:cNvCxnSpPr>
          <p:nvPr/>
        </p:nvCxnSpPr>
        <p:spPr>
          <a:xfrm flipH="1" rot="10800000">
            <a:off x="6252350" y="3745450"/>
            <a:ext cx="180300" cy="51300"/>
          </a:xfrm>
          <a:prstGeom prst="straightConnector1">
            <a:avLst/>
          </a:prstGeom>
          <a:noFill/>
          <a:ln cap="flat" cmpd="sng" w="9525">
            <a:solidFill>
              <a:schemeClr val="lt1"/>
            </a:solidFill>
            <a:prstDash val="solid"/>
            <a:round/>
            <a:headEnd len="med" w="med" type="none"/>
            <a:tailEnd len="med" w="med" type="none"/>
          </a:ln>
        </p:spPr>
      </p:cxnSp>
      <p:sp>
        <p:nvSpPr>
          <p:cNvPr id="100" name="Google Shape;100;p15"/>
          <p:cNvSpPr txBox="1"/>
          <p:nvPr/>
        </p:nvSpPr>
        <p:spPr>
          <a:xfrm>
            <a:off x="5985674" y="422500"/>
            <a:ext cx="903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Single </a:t>
            </a:r>
            <a:r>
              <a:rPr lang="en" sz="800">
                <a:solidFill>
                  <a:schemeClr val="lt1"/>
                </a:solidFill>
              </a:rPr>
              <a:t>module</a:t>
            </a:r>
            <a:endParaRPr sz="800">
              <a:solidFill>
                <a:schemeClr val="lt1"/>
              </a:solidFill>
            </a:endParaRPr>
          </a:p>
        </p:txBody>
      </p:sp>
      <p:cxnSp>
        <p:nvCxnSpPr>
          <p:cNvPr id="101" name="Google Shape;101;p15"/>
          <p:cNvCxnSpPr/>
          <p:nvPr/>
        </p:nvCxnSpPr>
        <p:spPr>
          <a:xfrm>
            <a:off x="352725" y="788850"/>
            <a:ext cx="49896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nvSpPr>
        <p:spPr>
          <a:xfrm>
            <a:off x="311700" y="215350"/>
            <a:ext cx="7202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Front End (FE) and Data Acquisition (DAQ)</a:t>
            </a:r>
            <a:endParaRPr sz="2800">
              <a:solidFill>
                <a:srgbClr val="000000"/>
              </a:solidFill>
            </a:endParaRPr>
          </a:p>
        </p:txBody>
      </p:sp>
      <p:pic>
        <p:nvPicPr>
          <p:cNvPr id="107" name="Google Shape;107;p16"/>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108" name="Google Shape;108;p16"/>
          <p:cNvPicPr preferRelativeResize="0"/>
          <p:nvPr/>
        </p:nvPicPr>
        <p:blipFill>
          <a:blip r:embed="rId4">
            <a:alphaModFix/>
          </a:blip>
          <a:stretch>
            <a:fillRect/>
          </a:stretch>
        </p:blipFill>
        <p:spPr>
          <a:xfrm>
            <a:off x="6107899" y="4690927"/>
            <a:ext cx="1280810" cy="379499"/>
          </a:xfrm>
          <a:prstGeom prst="rect">
            <a:avLst/>
          </a:prstGeom>
          <a:noFill/>
          <a:ln>
            <a:noFill/>
          </a:ln>
        </p:spPr>
      </p:pic>
      <p:sp>
        <p:nvSpPr>
          <p:cNvPr id="109" name="Google Shape;109;p16"/>
          <p:cNvSpPr txBox="1"/>
          <p:nvPr/>
        </p:nvSpPr>
        <p:spPr>
          <a:xfrm>
            <a:off x="166275" y="788050"/>
            <a:ext cx="5317200" cy="19311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1"/>
              </a:buClr>
              <a:buSzPts val="1300"/>
              <a:buChar char="●"/>
            </a:pPr>
            <a:r>
              <a:rPr lang="en" sz="1300">
                <a:solidFill>
                  <a:schemeClr val="dk1"/>
                </a:solidFill>
              </a:rPr>
              <a:t>(FE) Signal 10x amplified with two outputs from amp.</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chemeClr val="dk1"/>
                </a:solidFill>
              </a:rPr>
              <a:t>One to fADC</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chemeClr val="dk1"/>
                </a:solidFill>
              </a:rPr>
              <a:t>One split from module (50:50), half to trigger logic and half to TDC</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(FE) Cosmic Trigger: 2x coincidence paddles, one above and one below HCal</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(FE) Overlapping Regions Trigger: Sums of 4x4 modules (</a:t>
            </a:r>
            <a:r>
              <a:rPr lang="en" sz="1300">
                <a:solidFill>
                  <a:srgbClr val="FF0000"/>
                </a:solidFill>
              </a:rPr>
              <a:t>red</a:t>
            </a:r>
            <a:r>
              <a:rPr lang="en" sz="1300">
                <a:solidFill>
                  <a:schemeClr val="dk1"/>
                </a:solidFill>
              </a:rPr>
              <a:t>) summed into 8x8 (</a:t>
            </a:r>
            <a:r>
              <a:rPr lang="en" sz="1300">
                <a:solidFill>
                  <a:srgbClr val="0000FF"/>
                </a:solidFill>
              </a:rPr>
              <a:t>blue</a:t>
            </a:r>
            <a:r>
              <a:rPr lang="en" sz="1300">
                <a:solidFill>
                  <a:schemeClr val="dk1"/>
                </a:solidFill>
              </a:rPr>
              <a:t> circles), trigger over threshold</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(FE) LED Pulser Trigger</a:t>
            </a:r>
            <a:endParaRPr sz="1300">
              <a:solidFill>
                <a:schemeClr val="dk1"/>
              </a:solidFill>
            </a:endParaRPr>
          </a:p>
        </p:txBody>
      </p:sp>
      <p:sp>
        <p:nvSpPr>
          <p:cNvPr id="110" name="Google Shape;11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1" name="Google Shape;111;p16"/>
          <p:cNvPicPr preferRelativeResize="0"/>
          <p:nvPr/>
        </p:nvPicPr>
        <p:blipFill>
          <a:blip r:embed="rId5">
            <a:alphaModFix/>
          </a:blip>
          <a:stretch>
            <a:fillRect/>
          </a:stretch>
        </p:blipFill>
        <p:spPr>
          <a:xfrm>
            <a:off x="5335038" y="909826"/>
            <a:ext cx="1972326" cy="853074"/>
          </a:xfrm>
          <a:prstGeom prst="rect">
            <a:avLst/>
          </a:prstGeom>
          <a:noFill/>
          <a:ln>
            <a:noFill/>
          </a:ln>
        </p:spPr>
      </p:pic>
      <p:pic>
        <p:nvPicPr>
          <p:cNvPr id="112" name="Google Shape;112;p16"/>
          <p:cNvPicPr preferRelativeResize="0"/>
          <p:nvPr/>
        </p:nvPicPr>
        <p:blipFill>
          <a:blip r:embed="rId6">
            <a:alphaModFix/>
          </a:blip>
          <a:stretch>
            <a:fillRect/>
          </a:stretch>
        </p:blipFill>
        <p:spPr>
          <a:xfrm>
            <a:off x="7704724" y="912538"/>
            <a:ext cx="1157351" cy="1824376"/>
          </a:xfrm>
          <a:prstGeom prst="rect">
            <a:avLst/>
          </a:prstGeom>
          <a:noFill/>
          <a:ln>
            <a:noFill/>
          </a:ln>
        </p:spPr>
      </p:pic>
      <p:sp>
        <p:nvSpPr>
          <p:cNvPr id="113" name="Google Shape;113;p16"/>
          <p:cNvSpPr txBox="1"/>
          <p:nvPr/>
        </p:nvSpPr>
        <p:spPr>
          <a:xfrm>
            <a:off x="5863225" y="1697300"/>
            <a:ext cx="1763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Cosmic paddle</a:t>
            </a:r>
            <a:endParaRPr sz="800"/>
          </a:p>
        </p:txBody>
      </p:sp>
      <p:sp>
        <p:nvSpPr>
          <p:cNvPr id="114" name="Google Shape;114;p16"/>
          <p:cNvSpPr txBox="1"/>
          <p:nvPr/>
        </p:nvSpPr>
        <p:spPr>
          <a:xfrm>
            <a:off x="7626925" y="2646763"/>
            <a:ext cx="1763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Overlapping Regions Trigger Map</a:t>
            </a:r>
            <a:endParaRPr sz="600"/>
          </a:p>
        </p:txBody>
      </p:sp>
      <p:pic>
        <p:nvPicPr>
          <p:cNvPr id="115" name="Google Shape;115;p16"/>
          <p:cNvPicPr preferRelativeResize="0"/>
          <p:nvPr/>
        </p:nvPicPr>
        <p:blipFill>
          <a:blip r:embed="rId7">
            <a:alphaModFix/>
          </a:blip>
          <a:stretch>
            <a:fillRect/>
          </a:stretch>
        </p:blipFill>
        <p:spPr>
          <a:xfrm>
            <a:off x="6619325" y="2926576"/>
            <a:ext cx="2457526" cy="1691763"/>
          </a:xfrm>
          <a:prstGeom prst="rect">
            <a:avLst/>
          </a:prstGeom>
          <a:noFill/>
          <a:ln>
            <a:noFill/>
          </a:ln>
        </p:spPr>
      </p:pic>
      <p:pic>
        <p:nvPicPr>
          <p:cNvPr id="116" name="Google Shape;116;p16"/>
          <p:cNvPicPr preferRelativeResize="0"/>
          <p:nvPr/>
        </p:nvPicPr>
        <p:blipFill>
          <a:blip r:embed="rId8">
            <a:alphaModFix/>
          </a:blip>
          <a:stretch>
            <a:fillRect/>
          </a:stretch>
        </p:blipFill>
        <p:spPr>
          <a:xfrm>
            <a:off x="4777975" y="3078525"/>
            <a:ext cx="1841348" cy="1387877"/>
          </a:xfrm>
          <a:prstGeom prst="rect">
            <a:avLst/>
          </a:prstGeom>
          <a:noFill/>
          <a:ln>
            <a:noFill/>
          </a:ln>
        </p:spPr>
      </p:pic>
      <p:cxnSp>
        <p:nvCxnSpPr>
          <p:cNvPr id="117" name="Google Shape;117;p16"/>
          <p:cNvCxnSpPr>
            <a:stCxn id="118" idx="2"/>
          </p:cNvCxnSpPr>
          <p:nvPr/>
        </p:nvCxnSpPr>
        <p:spPr>
          <a:xfrm>
            <a:off x="5886617" y="3049017"/>
            <a:ext cx="482700" cy="1573500"/>
          </a:xfrm>
          <a:prstGeom prst="straightConnector1">
            <a:avLst/>
          </a:prstGeom>
          <a:noFill/>
          <a:ln cap="flat" cmpd="sng" w="28575">
            <a:solidFill>
              <a:srgbClr val="00FFFF"/>
            </a:solidFill>
            <a:prstDash val="solid"/>
            <a:round/>
            <a:headEnd len="med" w="med" type="none"/>
            <a:tailEnd len="med" w="med" type="triangle"/>
          </a:ln>
        </p:spPr>
      </p:cxnSp>
      <p:sp>
        <p:nvSpPr>
          <p:cNvPr id="118" name="Google Shape;118;p16"/>
          <p:cNvSpPr txBox="1"/>
          <p:nvPr/>
        </p:nvSpPr>
        <p:spPr>
          <a:xfrm>
            <a:off x="5660117" y="2648817"/>
            <a:ext cx="45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00"/>
                </a:solidFill>
              </a:rPr>
              <a:t>𝛍</a:t>
            </a:r>
            <a:endParaRPr>
              <a:solidFill>
                <a:srgbClr val="000000"/>
              </a:solidFill>
            </a:endParaRPr>
          </a:p>
        </p:txBody>
      </p:sp>
      <p:sp>
        <p:nvSpPr>
          <p:cNvPr id="119" name="Google Shape;119;p16"/>
          <p:cNvSpPr txBox="1"/>
          <p:nvPr/>
        </p:nvSpPr>
        <p:spPr>
          <a:xfrm>
            <a:off x="165500" y="2869613"/>
            <a:ext cx="4663800" cy="22725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1"/>
              </a:buClr>
              <a:buSzPts val="1300"/>
              <a:buChar char="●"/>
            </a:pPr>
            <a:r>
              <a:rPr lang="en" sz="1300">
                <a:solidFill>
                  <a:schemeClr val="dk1"/>
                </a:solidFill>
              </a:rPr>
              <a:t>(DAQ) 2x VXS Crates</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chemeClr val="dk1"/>
                </a:solidFill>
              </a:rPr>
              <a:t>19 16-channel fADC250 configured mode 1 (recording full waveforms)</a:t>
            </a:r>
            <a:endParaRPr sz="1300">
              <a:solidFill>
                <a:schemeClr val="dk1"/>
              </a:solidFill>
            </a:endParaRPr>
          </a:p>
          <a:p>
            <a:pPr indent="-311150" lvl="2" marL="1371600" rtl="0" algn="l">
              <a:lnSpc>
                <a:spcPct val="115000"/>
              </a:lnSpc>
              <a:spcBef>
                <a:spcPts val="0"/>
              </a:spcBef>
              <a:spcAft>
                <a:spcPts val="0"/>
              </a:spcAft>
              <a:buClr>
                <a:schemeClr val="dk1"/>
              </a:buClr>
              <a:buSzPts val="1300"/>
              <a:buChar char="■"/>
            </a:pPr>
            <a:r>
              <a:rPr lang="en" sz="1300">
                <a:solidFill>
                  <a:schemeClr val="dk1"/>
                </a:solidFill>
              </a:rPr>
              <a:t>4ns samples, 250 MHz sample rate Analog-to-Digital Converter</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 sz="1300">
                <a:solidFill>
                  <a:schemeClr val="dk1"/>
                </a:solidFill>
              </a:rPr>
              <a:t>5 64-channel F1TDCs</a:t>
            </a:r>
            <a:endParaRPr sz="1300">
              <a:solidFill>
                <a:schemeClr val="dk1"/>
              </a:solidFill>
            </a:endParaRPr>
          </a:p>
          <a:p>
            <a:pPr indent="-311150" lvl="2" marL="1371600" rtl="0" algn="l">
              <a:lnSpc>
                <a:spcPct val="115000"/>
              </a:lnSpc>
              <a:spcBef>
                <a:spcPts val="0"/>
              </a:spcBef>
              <a:spcAft>
                <a:spcPts val="0"/>
              </a:spcAft>
              <a:buClr>
                <a:schemeClr val="dk1"/>
              </a:buClr>
              <a:buSzPts val="1300"/>
              <a:buChar char="■"/>
            </a:pPr>
            <a:r>
              <a:rPr lang="en" sz="1300">
                <a:solidFill>
                  <a:schemeClr val="dk1"/>
                </a:solidFill>
              </a:rPr>
              <a:t>Multi-hit rolling Time-to-Digital Converter referenced to BigBite Trigger</a:t>
            </a:r>
            <a:endParaRPr sz="1300">
              <a:solidFill>
                <a:schemeClr val="dk1"/>
              </a:solidFill>
            </a:endParaRPr>
          </a:p>
        </p:txBody>
      </p:sp>
      <p:pic>
        <p:nvPicPr>
          <p:cNvPr id="120" name="Google Shape;120;p16"/>
          <p:cNvPicPr preferRelativeResize="0"/>
          <p:nvPr/>
        </p:nvPicPr>
        <p:blipFill>
          <a:blip r:embed="rId9">
            <a:alphaModFix/>
          </a:blip>
          <a:stretch>
            <a:fillRect/>
          </a:stretch>
        </p:blipFill>
        <p:spPr>
          <a:xfrm>
            <a:off x="6144051" y="2081298"/>
            <a:ext cx="1202051" cy="994792"/>
          </a:xfrm>
          <a:prstGeom prst="rect">
            <a:avLst/>
          </a:prstGeom>
          <a:noFill/>
          <a:ln>
            <a:noFill/>
          </a:ln>
        </p:spPr>
      </p:pic>
      <p:cxnSp>
        <p:nvCxnSpPr>
          <p:cNvPr id="121" name="Google Shape;121;p16"/>
          <p:cNvCxnSpPr/>
          <p:nvPr/>
        </p:nvCxnSpPr>
        <p:spPr>
          <a:xfrm rot="10800000">
            <a:off x="7324100" y="3000725"/>
            <a:ext cx="852900" cy="256500"/>
          </a:xfrm>
          <a:prstGeom prst="straightConnector1">
            <a:avLst/>
          </a:prstGeom>
          <a:noFill/>
          <a:ln cap="flat" cmpd="sng" w="9525">
            <a:solidFill>
              <a:schemeClr val="dk2"/>
            </a:solidFill>
            <a:prstDash val="solid"/>
            <a:round/>
            <a:headEnd len="med" w="med" type="none"/>
            <a:tailEnd len="med" w="med" type="none"/>
          </a:ln>
        </p:spPr>
      </p:cxnSp>
      <p:cxnSp>
        <p:nvCxnSpPr>
          <p:cNvPr id="122" name="Google Shape;122;p16"/>
          <p:cNvCxnSpPr/>
          <p:nvPr/>
        </p:nvCxnSpPr>
        <p:spPr>
          <a:xfrm>
            <a:off x="8170600" y="3059158"/>
            <a:ext cx="558000" cy="1481400"/>
          </a:xfrm>
          <a:prstGeom prst="straightConnector1">
            <a:avLst/>
          </a:prstGeom>
          <a:noFill/>
          <a:ln cap="flat" cmpd="sng" w="9525">
            <a:solidFill>
              <a:srgbClr val="00FFFF"/>
            </a:solidFill>
            <a:prstDash val="solid"/>
            <a:round/>
            <a:headEnd len="med" w="med" type="none"/>
            <a:tailEnd len="med" w="med" type="triangle"/>
          </a:ln>
        </p:spPr>
      </p:cxnSp>
      <p:cxnSp>
        <p:nvCxnSpPr>
          <p:cNvPr id="123" name="Google Shape;123;p16"/>
          <p:cNvCxnSpPr/>
          <p:nvPr/>
        </p:nvCxnSpPr>
        <p:spPr>
          <a:xfrm>
            <a:off x="352725" y="788850"/>
            <a:ext cx="6920100" cy="0"/>
          </a:xfrm>
          <a:prstGeom prst="straightConnector1">
            <a:avLst/>
          </a:prstGeom>
          <a:noFill/>
          <a:ln cap="flat" cmpd="sng" w="9525">
            <a:solidFill>
              <a:schemeClr val="dk1"/>
            </a:solidFill>
            <a:prstDash val="solid"/>
            <a:round/>
            <a:headEnd len="med" w="med" type="none"/>
            <a:tailEnd len="med" w="med" type="none"/>
          </a:ln>
        </p:spPr>
      </p:cxnSp>
      <p:sp>
        <p:nvSpPr>
          <p:cNvPr id="124" name="Google Shape;124;p16"/>
          <p:cNvSpPr txBox="1"/>
          <p:nvPr/>
        </p:nvSpPr>
        <p:spPr>
          <a:xfrm>
            <a:off x="8105191" y="746595"/>
            <a:ext cx="4314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HCal</a:t>
            </a:r>
            <a:endParaRPr sz="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7"/>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t>HCal Broad View</a:t>
            </a:r>
            <a:endParaRPr sz="2800">
              <a:solidFill>
                <a:srgbClr val="000000"/>
              </a:solidFill>
            </a:endParaRPr>
          </a:p>
        </p:txBody>
      </p:sp>
      <p:pic>
        <p:nvPicPr>
          <p:cNvPr id="130" name="Google Shape;130;p17"/>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131" name="Google Shape;131;p17"/>
          <p:cNvPicPr preferRelativeResize="0"/>
          <p:nvPr/>
        </p:nvPicPr>
        <p:blipFill>
          <a:blip r:embed="rId4">
            <a:alphaModFix/>
          </a:blip>
          <a:stretch>
            <a:fillRect/>
          </a:stretch>
        </p:blipFill>
        <p:spPr>
          <a:xfrm>
            <a:off x="6107899" y="4690927"/>
            <a:ext cx="1280810" cy="379499"/>
          </a:xfrm>
          <a:prstGeom prst="rect">
            <a:avLst/>
          </a:prstGeom>
          <a:noFill/>
          <a:ln>
            <a:noFill/>
          </a:ln>
        </p:spPr>
      </p:pic>
      <p:sp>
        <p:nvSpPr>
          <p:cNvPr id="132" name="Google Shape;13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3" name="Google Shape;133;p17"/>
          <p:cNvPicPr preferRelativeResize="0"/>
          <p:nvPr/>
        </p:nvPicPr>
        <p:blipFill>
          <a:blip r:embed="rId5">
            <a:alphaModFix/>
          </a:blip>
          <a:stretch>
            <a:fillRect/>
          </a:stretch>
        </p:blipFill>
        <p:spPr>
          <a:xfrm>
            <a:off x="1357325" y="884420"/>
            <a:ext cx="6435692" cy="3598079"/>
          </a:xfrm>
          <a:prstGeom prst="rect">
            <a:avLst/>
          </a:prstGeom>
          <a:noFill/>
          <a:ln>
            <a:noFill/>
          </a:ln>
        </p:spPr>
      </p:pic>
      <p:cxnSp>
        <p:nvCxnSpPr>
          <p:cNvPr id="134" name="Google Shape;134;p17"/>
          <p:cNvCxnSpPr/>
          <p:nvPr/>
        </p:nvCxnSpPr>
        <p:spPr>
          <a:xfrm flipH="1" rot="10800000">
            <a:off x="2711325" y="2764150"/>
            <a:ext cx="1975200" cy="237300"/>
          </a:xfrm>
          <a:prstGeom prst="straightConnector1">
            <a:avLst/>
          </a:prstGeom>
          <a:noFill/>
          <a:ln cap="flat" cmpd="sng" w="19050">
            <a:solidFill>
              <a:srgbClr val="00FFFF"/>
            </a:solidFill>
            <a:prstDash val="solid"/>
            <a:round/>
            <a:headEnd len="med" w="med" type="none"/>
            <a:tailEnd len="med" w="med" type="triangle"/>
          </a:ln>
        </p:spPr>
      </p:cxnSp>
      <p:cxnSp>
        <p:nvCxnSpPr>
          <p:cNvPr id="135" name="Google Shape;135;p17"/>
          <p:cNvCxnSpPr/>
          <p:nvPr/>
        </p:nvCxnSpPr>
        <p:spPr>
          <a:xfrm flipH="1" rot="10800000">
            <a:off x="2711325" y="2135675"/>
            <a:ext cx="1975200" cy="782400"/>
          </a:xfrm>
          <a:prstGeom prst="straightConnector1">
            <a:avLst/>
          </a:prstGeom>
          <a:noFill/>
          <a:ln cap="flat" cmpd="sng" w="19050">
            <a:solidFill>
              <a:srgbClr val="FF00FF"/>
            </a:solidFill>
            <a:prstDash val="solid"/>
            <a:round/>
            <a:headEnd len="med" w="med" type="none"/>
            <a:tailEnd len="med" w="med" type="triangle"/>
          </a:ln>
        </p:spPr>
      </p:cxnSp>
      <p:sp>
        <p:nvSpPr>
          <p:cNvPr id="136" name="Google Shape;136;p17"/>
          <p:cNvSpPr/>
          <p:nvPr/>
        </p:nvSpPr>
        <p:spPr>
          <a:xfrm>
            <a:off x="2866750" y="2702700"/>
            <a:ext cx="391200" cy="150300"/>
          </a:xfrm>
          <a:prstGeom prst="rect">
            <a:avLst/>
          </a:prstGeom>
          <a:solidFill>
            <a:srgbClr val="FF00FF"/>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txBox="1"/>
          <p:nvPr/>
        </p:nvSpPr>
        <p:spPr>
          <a:xfrm>
            <a:off x="2806423" y="2632387"/>
            <a:ext cx="654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t>Protons</a:t>
            </a:r>
            <a:endParaRPr b="1" sz="700"/>
          </a:p>
        </p:txBody>
      </p:sp>
      <p:sp>
        <p:nvSpPr>
          <p:cNvPr id="138" name="Google Shape;138;p17"/>
          <p:cNvSpPr/>
          <p:nvPr/>
        </p:nvSpPr>
        <p:spPr>
          <a:xfrm>
            <a:off x="3382250" y="2793625"/>
            <a:ext cx="391200" cy="150300"/>
          </a:xfrm>
          <a:prstGeom prst="rect">
            <a:avLst/>
          </a:prstGeom>
          <a:solidFill>
            <a:srgbClr val="00FFFF"/>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txBox="1"/>
          <p:nvPr/>
        </p:nvSpPr>
        <p:spPr>
          <a:xfrm>
            <a:off x="3291542" y="2722482"/>
            <a:ext cx="654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dk1"/>
                </a:solidFill>
              </a:rPr>
              <a:t>Neutrons</a:t>
            </a:r>
            <a:endParaRPr b="1" sz="700">
              <a:solidFill>
                <a:schemeClr val="dk1"/>
              </a:solidFill>
            </a:endParaRPr>
          </a:p>
        </p:txBody>
      </p:sp>
      <p:cxnSp>
        <p:nvCxnSpPr>
          <p:cNvPr id="140" name="Google Shape;140;p17"/>
          <p:cNvCxnSpPr/>
          <p:nvPr/>
        </p:nvCxnSpPr>
        <p:spPr>
          <a:xfrm>
            <a:off x="2105325" y="788850"/>
            <a:ext cx="49896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8"/>
          <p:cNvSpPr/>
          <p:nvPr/>
        </p:nvSpPr>
        <p:spPr>
          <a:xfrm>
            <a:off x="352725" y="2629450"/>
            <a:ext cx="8363700" cy="2427300"/>
          </a:xfrm>
          <a:prstGeom prst="rect">
            <a:avLst/>
          </a:pr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SBS Program</a:t>
            </a:r>
            <a:endParaRPr sz="2800">
              <a:solidFill>
                <a:srgbClr val="000000"/>
              </a:solidFill>
            </a:endParaRPr>
          </a:p>
        </p:txBody>
      </p:sp>
      <p:sp>
        <p:nvSpPr>
          <p:cNvPr id="147" name="Google Shape;147;p18"/>
          <p:cNvSpPr txBox="1"/>
          <p:nvPr/>
        </p:nvSpPr>
        <p:spPr>
          <a:xfrm>
            <a:off x="166275" y="788050"/>
            <a:ext cx="8267400" cy="18543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sz="1100"/>
              <a:t>PAC approved experiments (</a:t>
            </a:r>
            <a:r>
              <a:rPr b="1" lang="en" sz="1100"/>
              <a:t>6</a:t>
            </a:r>
            <a:r>
              <a:rPr lang="en" sz="1100"/>
              <a:t> over several years)</a:t>
            </a:r>
            <a:endParaRPr sz="1100"/>
          </a:p>
          <a:p>
            <a:pPr indent="-298450" lvl="1" marL="914400" rtl="0" algn="l">
              <a:lnSpc>
                <a:spcPct val="115000"/>
              </a:lnSpc>
              <a:spcBef>
                <a:spcPts val="0"/>
              </a:spcBef>
              <a:spcAft>
                <a:spcPts val="0"/>
              </a:spcAft>
              <a:buSzPts val="1100"/>
              <a:buChar char="○"/>
            </a:pPr>
            <a:r>
              <a:rPr lang="en" sz="1100"/>
              <a:t>Nucleon Form Factors: </a:t>
            </a:r>
            <a:r>
              <a:rPr lang="en" sz="1100"/>
              <a:t>G</a:t>
            </a:r>
            <a:r>
              <a:rPr baseline="-25000" lang="en" sz="1100"/>
              <a:t>M</a:t>
            </a:r>
            <a:r>
              <a:rPr baseline="30000" lang="en" sz="1100"/>
              <a:t>n</a:t>
            </a:r>
            <a:r>
              <a:rPr lang="en" sz="1100"/>
              <a:t> (E12-09-019), G</a:t>
            </a:r>
            <a:r>
              <a:rPr baseline="-25000" lang="en" sz="1100"/>
              <a:t>E</a:t>
            </a:r>
            <a:r>
              <a:rPr baseline="30000" lang="en" sz="1100"/>
              <a:t>n</a:t>
            </a:r>
            <a:r>
              <a:rPr lang="en" sz="1100"/>
              <a:t> (E12-17-004), and G</a:t>
            </a:r>
            <a:r>
              <a:rPr baseline="-25000" lang="en" sz="1100"/>
              <a:t>E</a:t>
            </a:r>
            <a:r>
              <a:rPr baseline="30000" lang="en" sz="1100">
                <a:solidFill>
                  <a:schemeClr val="dk1"/>
                </a:solidFill>
              </a:rPr>
              <a:t>p</a:t>
            </a:r>
            <a:r>
              <a:rPr lang="en" sz="1100"/>
              <a:t> /G</a:t>
            </a:r>
            <a:r>
              <a:rPr baseline="-25000" lang="en" sz="1100"/>
              <a:t>M</a:t>
            </a:r>
            <a:r>
              <a:rPr baseline="30000" lang="en" sz="1100"/>
              <a:t>p</a:t>
            </a:r>
            <a:r>
              <a:rPr lang="en" sz="1100"/>
              <a:t> (E12-07-109).</a:t>
            </a:r>
            <a:endParaRPr sz="1100"/>
          </a:p>
          <a:p>
            <a:pPr indent="-298450" lvl="1" marL="914400" rtl="0" algn="l">
              <a:lnSpc>
                <a:spcPct val="115000"/>
              </a:lnSpc>
              <a:spcBef>
                <a:spcPts val="0"/>
              </a:spcBef>
              <a:spcAft>
                <a:spcPts val="0"/>
              </a:spcAft>
              <a:buSzPts val="1100"/>
              <a:buChar char="○"/>
            </a:pPr>
            <a:r>
              <a:rPr lang="en" sz="1100"/>
              <a:t>nTPE (E12-09-010), GEn-rp (E12-17-004), SIDIS (E12-09-018)</a:t>
            </a:r>
            <a:endParaRPr sz="1100"/>
          </a:p>
          <a:p>
            <a:pPr indent="-298450" lvl="0" marL="457200" rtl="0" algn="l">
              <a:lnSpc>
                <a:spcPct val="115000"/>
              </a:lnSpc>
              <a:spcBef>
                <a:spcPts val="0"/>
              </a:spcBef>
              <a:spcAft>
                <a:spcPts val="0"/>
              </a:spcAft>
              <a:buSzPts val="1100"/>
              <a:buChar char="●"/>
            </a:pPr>
            <a:r>
              <a:rPr lang="en" sz="1100"/>
              <a:t>G</a:t>
            </a:r>
            <a:r>
              <a:rPr baseline="-25000" lang="en" sz="1100"/>
              <a:t>M</a:t>
            </a:r>
            <a:r>
              <a:rPr baseline="30000" lang="en" sz="1100"/>
              <a:t>n</a:t>
            </a:r>
            <a:r>
              <a:rPr lang="en" sz="1100"/>
              <a:t> and nTPE ran in the winter of 2021-2022, the first two in the SBS program</a:t>
            </a:r>
            <a:endParaRPr sz="1100"/>
          </a:p>
          <a:p>
            <a:pPr indent="-298450" lvl="1" marL="914400" rtl="0" algn="l">
              <a:lnSpc>
                <a:spcPct val="115000"/>
              </a:lnSpc>
              <a:spcBef>
                <a:spcPts val="0"/>
              </a:spcBef>
              <a:spcAft>
                <a:spcPts val="0"/>
              </a:spcAft>
              <a:buSzPts val="1100"/>
              <a:buChar char="○"/>
            </a:pPr>
            <a:r>
              <a:rPr lang="en" sz="1100"/>
              <a:t>(G</a:t>
            </a:r>
            <a:r>
              <a:rPr baseline="-25000" lang="en" sz="1100"/>
              <a:t>M</a:t>
            </a:r>
            <a:r>
              <a:rPr baseline="30000" lang="en" sz="1100"/>
              <a:t>n</a:t>
            </a:r>
            <a:r>
              <a:rPr lang="en" sz="1100"/>
              <a:t>) Via the ratio method to minimize systematic errors, neutron magnetic form factor will be extracted from deuterium quasielastic cross sections d(e,en)p / d(e,ep)n</a:t>
            </a:r>
            <a:endParaRPr sz="1100"/>
          </a:p>
          <a:p>
            <a:pPr indent="-298450" lvl="1" marL="914400" rtl="0" algn="l">
              <a:lnSpc>
                <a:spcPct val="115000"/>
              </a:lnSpc>
              <a:spcBef>
                <a:spcPts val="0"/>
              </a:spcBef>
              <a:spcAft>
                <a:spcPts val="0"/>
              </a:spcAft>
              <a:buSzPts val="1100"/>
              <a:buChar char="○"/>
            </a:pPr>
            <a:r>
              <a:rPr lang="en" sz="1100"/>
              <a:t>(nTPE) With simultaneous e-n / e-p measurements at two </a:t>
            </a:r>
            <a:r>
              <a:rPr lang="en" sz="1100"/>
              <a:t>virtual</a:t>
            </a:r>
            <a:r>
              <a:rPr lang="en" sz="1100"/>
              <a:t> photon polarizations, the contribution of two-photon-exchange to the elastic e-n cross section will be extracted</a:t>
            </a:r>
            <a:endParaRPr sz="1100"/>
          </a:p>
          <a:p>
            <a:pPr indent="-298450" lvl="0" marL="457200" rtl="0" algn="l">
              <a:lnSpc>
                <a:spcPct val="115000"/>
              </a:lnSpc>
              <a:spcBef>
                <a:spcPts val="0"/>
              </a:spcBef>
              <a:spcAft>
                <a:spcPts val="0"/>
              </a:spcAft>
              <a:buSzPts val="1100"/>
              <a:buChar char="●"/>
            </a:pPr>
            <a:r>
              <a:rPr lang="en" sz="1100"/>
              <a:t>BigBite spectrometer detects scattered electrons and HCal detects protons and neutrons separated by SBS Dipole</a:t>
            </a:r>
            <a:endParaRPr sz="1100"/>
          </a:p>
        </p:txBody>
      </p:sp>
      <p:sp>
        <p:nvSpPr>
          <p:cNvPr id="148" name="Google Shape;14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9" name="Google Shape;149;p18"/>
          <p:cNvPicPr preferRelativeResize="0"/>
          <p:nvPr/>
        </p:nvPicPr>
        <p:blipFill>
          <a:blip r:embed="rId3">
            <a:alphaModFix/>
          </a:blip>
          <a:stretch>
            <a:fillRect/>
          </a:stretch>
        </p:blipFill>
        <p:spPr>
          <a:xfrm>
            <a:off x="1309450" y="2623110"/>
            <a:ext cx="6518098" cy="2370976"/>
          </a:xfrm>
          <a:prstGeom prst="rect">
            <a:avLst/>
          </a:prstGeom>
          <a:noFill/>
          <a:ln>
            <a:noFill/>
          </a:ln>
        </p:spPr>
      </p:pic>
      <p:sp>
        <p:nvSpPr>
          <p:cNvPr id="150" name="Google Shape;150;p18"/>
          <p:cNvSpPr txBox="1"/>
          <p:nvPr/>
        </p:nvSpPr>
        <p:spPr>
          <a:xfrm>
            <a:off x="5114525" y="4566297"/>
            <a:ext cx="1302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FFFF00"/>
                </a:solidFill>
              </a:rPr>
              <a:t>10-cm liquid deuterium/hydrogen target. Luminosity ~ 2 x 10</a:t>
            </a:r>
            <a:r>
              <a:rPr baseline="30000" lang="en" sz="600">
                <a:solidFill>
                  <a:srgbClr val="FFFF00"/>
                </a:solidFill>
              </a:rPr>
              <a:t>38</a:t>
            </a:r>
            <a:endParaRPr baseline="30000" sz="600">
              <a:solidFill>
                <a:srgbClr val="FFFF00"/>
              </a:solidFill>
            </a:endParaRPr>
          </a:p>
        </p:txBody>
      </p:sp>
      <p:sp>
        <p:nvSpPr>
          <p:cNvPr id="151" name="Google Shape;151;p18"/>
          <p:cNvSpPr txBox="1"/>
          <p:nvPr/>
        </p:nvSpPr>
        <p:spPr>
          <a:xfrm>
            <a:off x="7211775" y="2762622"/>
            <a:ext cx="1354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FFFFFF"/>
                </a:solidFill>
              </a:rPr>
              <a:t>GMn configuration: Coordinate Detector (CDet), SBS GEMs, and RICH not shown</a:t>
            </a:r>
            <a:endParaRPr baseline="30000" sz="600">
              <a:solidFill>
                <a:srgbClr val="FFFFFF"/>
              </a:solidFill>
            </a:endParaRPr>
          </a:p>
        </p:txBody>
      </p:sp>
      <p:sp>
        <p:nvSpPr>
          <p:cNvPr id="152" name="Google Shape;152;p18"/>
          <p:cNvSpPr txBox="1"/>
          <p:nvPr/>
        </p:nvSpPr>
        <p:spPr>
          <a:xfrm>
            <a:off x="5036375" y="4231275"/>
            <a:ext cx="1069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FF00FF"/>
                </a:solidFill>
              </a:rPr>
              <a:t>PID: 48D48 10T Dipole (aka SBS Dipole)</a:t>
            </a:r>
            <a:endParaRPr baseline="30000" sz="600">
              <a:solidFill>
                <a:srgbClr val="FF00FF"/>
              </a:solidFill>
            </a:endParaRPr>
          </a:p>
        </p:txBody>
      </p:sp>
      <p:cxnSp>
        <p:nvCxnSpPr>
          <p:cNvPr id="153" name="Google Shape;153;p18"/>
          <p:cNvCxnSpPr/>
          <p:nvPr/>
        </p:nvCxnSpPr>
        <p:spPr>
          <a:xfrm>
            <a:off x="352725" y="788850"/>
            <a:ext cx="4989600" cy="0"/>
          </a:xfrm>
          <a:prstGeom prst="straightConnector1">
            <a:avLst/>
          </a:prstGeom>
          <a:noFill/>
          <a:ln cap="flat" cmpd="sng" w="9525">
            <a:solidFill>
              <a:schemeClr val="dk1"/>
            </a:solidFill>
            <a:prstDash val="solid"/>
            <a:round/>
            <a:headEnd len="med" w="med" type="none"/>
            <a:tailEnd len="med" w="med" type="none"/>
          </a:ln>
        </p:spPr>
      </p:cxnSp>
      <p:sp>
        <p:nvSpPr>
          <p:cNvPr id="154" name="Google Shape;154;p18"/>
          <p:cNvSpPr txBox="1"/>
          <p:nvPr/>
        </p:nvSpPr>
        <p:spPr>
          <a:xfrm>
            <a:off x="1842275" y="4396522"/>
            <a:ext cx="1302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00FFFF"/>
                </a:solidFill>
              </a:rPr>
              <a:t>BigBite (BB) spectrometer: BB dipole, BBCal, Hodoscope, GRINCH, BB GEMs </a:t>
            </a:r>
            <a:endParaRPr baseline="30000" sz="600">
              <a:solidFill>
                <a:srgbClr val="00FFFF"/>
              </a:solidFill>
            </a:endParaRPr>
          </a:p>
        </p:txBody>
      </p:sp>
      <p:sp>
        <p:nvSpPr>
          <p:cNvPr id="155" name="Google Shape;155;p18"/>
          <p:cNvSpPr/>
          <p:nvPr/>
        </p:nvSpPr>
        <p:spPr>
          <a:xfrm>
            <a:off x="1135150" y="2632700"/>
            <a:ext cx="210600" cy="2364600"/>
          </a:xfrm>
          <a:prstGeom prst="rect">
            <a:avLst/>
          </a:pr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9"/>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a:t>
            </a:r>
            <a:r>
              <a:rPr baseline="-25000" lang="en" sz="2800"/>
              <a:t>M</a:t>
            </a:r>
            <a:r>
              <a:rPr baseline="30000" lang="en" sz="2800"/>
              <a:t>n</a:t>
            </a:r>
            <a:r>
              <a:rPr lang="en" sz="2800"/>
              <a:t> Program and Kinematics</a:t>
            </a:r>
            <a:endParaRPr sz="2800">
              <a:solidFill>
                <a:srgbClr val="000000"/>
              </a:solidFill>
            </a:endParaRPr>
          </a:p>
        </p:txBody>
      </p:sp>
      <p:sp>
        <p:nvSpPr>
          <p:cNvPr id="161" name="Google Shape;161;p19"/>
          <p:cNvSpPr txBox="1"/>
          <p:nvPr/>
        </p:nvSpPr>
        <p:spPr>
          <a:xfrm>
            <a:off x="166275" y="788050"/>
            <a:ext cx="8485200" cy="17838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595959"/>
              </a:buClr>
              <a:buSzPts val="1700"/>
              <a:buChar char="●"/>
            </a:pPr>
            <a:r>
              <a:rPr lang="en" sz="1300"/>
              <a:t>G</a:t>
            </a:r>
            <a:r>
              <a:rPr baseline="-25000" lang="en" sz="1300"/>
              <a:t>M</a:t>
            </a:r>
            <a:r>
              <a:rPr baseline="30000" lang="en" sz="1300"/>
              <a:t>n</a:t>
            </a:r>
            <a:r>
              <a:rPr lang="en" sz="1300"/>
              <a:t> completed in winter with five Q</a:t>
            </a:r>
            <a:r>
              <a:rPr baseline="30000" lang="en" sz="1300"/>
              <a:t>2</a:t>
            </a:r>
            <a:r>
              <a:rPr lang="en" sz="1300"/>
              <a:t> points and six kinematics</a:t>
            </a:r>
            <a:endParaRPr sz="1300"/>
          </a:p>
          <a:p>
            <a:pPr indent="-311150" lvl="1" marL="914400" rtl="0" algn="l">
              <a:lnSpc>
                <a:spcPct val="115000"/>
              </a:lnSpc>
              <a:spcBef>
                <a:spcPts val="0"/>
              </a:spcBef>
              <a:spcAft>
                <a:spcPts val="0"/>
              </a:spcAft>
              <a:buClr>
                <a:srgbClr val="595959"/>
              </a:buClr>
              <a:buSzPts val="1300"/>
              <a:buChar char="○"/>
            </a:pPr>
            <a:r>
              <a:rPr lang="en" sz="1300"/>
              <a:t>Q</a:t>
            </a:r>
            <a:r>
              <a:rPr baseline="30000" lang="en" sz="1300"/>
              <a:t>2</a:t>
            </a:r>
            <a:r>
              <a:rPr lang="en" sz="1300"/>
              <a:t> = 3,4.5,7.5,10,13.6 GeV</a:t>
            </a:r>
            <a:r>
              <a:rPr baseline="30000" lang="en" sz="1300"/>
              <a:t>2</a:t>
            </a:r>
            <a:r>
              <a:rPr lang="en" sz="1300"/>
              <a:t> completed, extending global data significantly</a:t>
            </a:r>
            <a:endParaRPr sz="1300"/>
          </a:p>
          <a:p>
            <a:pPr indent="-311150" lvl="1" marL="914400" rtl="0" algn="l">
              <a:lnSpc>
                <a:spcPct val="115000"/>
              </a:lnSpc>
              <a:spcBef>
                <a:spcPts val="0"/>
              </a:spcBef>
              <a:spcAft>
                <a:spcPts val="0"/>
              </a:spcAft>
              <a:buClr>
                <a:srgbClr val="595959"/>
              </a:buClr>
              <a:buSzPts val="1300"/>
              <a:buChar char="○"/>
            </a:pPr>
            <a:r>
              <a:rPr lang="en" sz="1300"/>
              <a:t>One extra kinematic at Q</a:t>
            </a:r>
            <a:r>
              <a:rPr baseline="30000" lang="en" sz="1300"/>
              <a:t>2</a:t>
            </a:r>
            <a:r>
              <a:rPr lang="en" sz="1300"/>
              <a:t> = 4.5 GeV</a:t>
            </a:r>
            <a:r>
              <a:rPr baseline="30000" lang="en" sz="1300"/>
              <a:t>2</a:t>
            </a:r>
            <a:r>
              <a:rPr lang="en" sz="1300"/>
              <a:t> at a different virtual photon polarization for nTPE</a:t>
            </a:r>
            <a:endParaRPr sz="1300"/>
          </a:p>
          <a:p>
            <a:pPr indent="-336550" lvl="0" marL="457200" rtl="0" algn="l">
              <a:lnSpc>
                <a:spcPct val="115000"/>
              </a:lnSpc>
              <a:spcBef>
                <a:spcPts val="0"/>
              </a:spcBef>
              <a:spcAft>
                <a:spcPts val="0"/>
              </a:spcAft>
              <a:buClr>
                <a:srgbClr val="595959"/>
              </a:buClr>
              <a:buSzPts val="1700"/>
              <a:buChar char="●"/>
            </a:pPr>
            <a:r>
              <a:rPr lang="en" sz="1300"/>
              <a:t>G</a:t>
            </a:r>
            <a:r>
              <a:rPr baseline="-25000" lang="en" sz="1300"/>
              <a:t>M</a:t>
            </a:r>
            <a:r>
              <a:rPr baseline="30000" lang="en" sz="1300"/>
              <a:t>n</a:t>
            </a:r>
            <a:r>
              <a:rPr lang="en" sz="1300"/>
              <a:t> will constrain global parton distributions (GPDs) for broader physics applications and increased understanding of hadronic structure</a:t>
            </a:r>
            <a:endParaRPr sz="1300"/>
          </a:p>
          <a:p>
            <a:pPr indent="-336550" lvl="0" marL="457200" rtl="0" algn="l">
              <a:lnSpc>
                <a:spcPct val="115000"/>
              </a:lnSpc>
              <a:spcBef>
                <a:spcPts val="0"/>
              </a:spcBef>
              <a:spcAft>
                <a:spcPts val="0"/>
              </a:spcAft>
              <a:buClr>
                <a:srgbClr val="595959"/>
              </a:buClr>
              <a:buSzPts val="1700"/>
              <a:buChar char="●"/>
            </a:pPr>
            <a:r>
              <a:rPr lang="en" sz="1300"/>
              <a:t>As first measurement of electron-neutron Rosenbluth slope for 50 years, nTPE will help to resolve the Form Factor Ratio Puzzle (FFRP)</a:t>
            </a:r>
            <a:endParaRPr sz="1300"/>
          </a:p>
        </p:txBody>
      </p:sp>
      <p:sp>
        <p:nvSpPr>
          <p:cNvPr id="162" name="Google Shape;16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63" name="Google Shape;163;p19"/>
          <p:cNvCxnSpPr/>
          <p:nvPr/>
        </p:nvCxnSpPr>
        <p:spPr>
          <a:xfrm>
            <a:off x="352725" y="788850"/>
            <a:ext cx="5541000" cy="0"/>
          </a:xfrm>
          <a:prstGeom prst="straightConnector1">
            <a:avLst/>
          </a:prstGeom>
          <a:noFill/>
          <a:ln cap="flat" cmpd="sng" w="9525">
            <a:solidFill>
              <a:schemeClr val="dk1"/>
            </a:solidFill>
            <a:prstDash val="solid"/>
            <a:round/>
            <a:headEnd len="med" w="med" type="none"/>
            <a:tailEnd len="med" w="med" type="none"/>
          </a:ln>
        </p:spPr>
      </p:cxnSp>
      <p:sp>
        <p:nvSpPr>
          <p:cNvPr id="164" name="Google Shape;164;p19"/>
          <p:cNvSpPr txBox="1"/>
          <p:nvPr/>
        </p:nvSpPr>
        <p:spPr>
          <a:xfrm>
            <a:off x="359178" y="4771717"/>
            <a:ext cx="4147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Plots: Andrew Puckett</a:t>
            </a:r>
            <a:endParaRPr sz="800"/>
          </a:p>
        </p:txBody>
      </p:sp>
      <p:pic>
        <p:nvPicPr>
          <p:cNvPr id="165" name="Google Shape;165;p19"/>
          <p:cNvPicPr preferRelativeResize="0"/>
          <p:nvPr/>
        </p:nvPicPr>
        <p:blipFill>
          <a:blip r:embed="rId3">
            <a:alphaModFix/>
          </a:blip>
          <a:stretch>
            <a:fillRect/>
          </a:stretch>
        </p:blipFill>
        <p:spPr>
          <a:xfrm>
            <a:off x="5714450" y="2623975"/>
            <a:ext cx="2632224" cy="1987128"/>
          </a:xfrm>
          <a:prstGeom prst="rect">
            <a:avLst/>
          </a:prstGeom>
          <a:noFill/>
          <a:ln>
            <a:noFill/>
          </a:ln>
        </p:spPr>
      </p:pic>
      <p:pic>
        <p:nvPicPr>
          <p:cNvPr id="166" name="Google Shape;166;p19"/>
          <p:cNvPicPr preferRelativeResize="0"/>
          <p:nvPr/>
        </p:nvPicPr>
        <p:blipFill>
          <a:blip r:embed="rId4">
            <a:alphaModFix/>
          </a:blip>
          <a:stretch>
            <a:fillRect/>
          </a:stretch>
        </p:blipFill>
        <p:spPr>
          <a:xfrm>
            <a:off x="1107538" y="2783372"/>
            <a:ext cx="4031367" cy="1987124"/>
          </a:xfrm>
          <a:prstGeom prst="rect">
            <a:avLst/>
          </a:prstGeom>
          <a:noFill/>
          <a:ln>
            <a:noFill/>
          </a:ln>
        </p:spPr>
      </p:pic>
      <p:sp>
        <p:nvSpPr>
          <p:cNvPr id="167" name="Google Shape;167;p19"/>
          <p:cNvSpPr txBox="1"/>
          <p:nvPr/>
        </p:nvSpPr>
        <p:spPr>
          <a:xfrm>
            <a:off x="2575302" y="2626375"/>
            <a:ext cx="1658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t>GMn Q2 Region of Interest</a:t>
            </a:r>
            <a:endParaRPr b="1" sz="800"/>
          </a:p>
        </p:txBody>
      </p:sp>
      <p:sp>
        <p:nvSpPr>
          <p:cNvPr id="168" name="Google Shape;168;p19"/>
          <p:cNvSpPr txBox="1"/>
          <p:nvPr/>
        </p:nvSpPr>
        <p:spPr>
          <a:xfrm>
            <a:off x="6498228" y="4423912"/>
            <a:ext cx="4147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t>nTPE Q2 Region of Interest</a:t>
            </a:r>
            <a:endParaRPr b="1" sz="800"/>
          </a:p>
        </p:txBody>
      </p:sp>
      <p:sp>
        <p:nvSpPr>
          <p:cNvPr id="169" name="Google Shape;169;p19"/>
          <p:cNvSpPr/>
          <p:nvPr/>
        </p:nvSpPr>
        <p:spPr>
          <a:xfrm>
            <a:off x="2603250" y="2705025"/>
            <a:ext cx="1427400" cy="150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9"/>
          <p:cNvSpPr/>
          <p:nvPr/>
        </p:nvSpPr>
        <p:spPr>
          <a:xfrm>
            <a:off x="6534650" y="4502650"/>
            <a:ext cx="1427400" cy="150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19"/>
          <p:cNvPicPr preferRelativeResize="0"/>
          <p:nvPr/>
        </p:nvPicPr>
        <p:blipFill>
          <a:blip r:embed="rId5">
            <a:alphaModFix/>
          </a:blip>
          <a:stretch>
            <a:fillRect/>
          </a:stretch>
        </p:blipFill>
        <p:spPr>
          <a:xfrm>
            <a:off x="7439864" y="4655825"/>
            <a:ext cx="1290210" cy="449700"/>
          </a:xfrm>
          <a:prstGeom prst="rect">
            <a:avLst/>
          </a:prstGeom>
          <a:noFill/>
          <a:ln>
            <a:noFill/>
          </a:ln>
        </p:spPr>
      </p:pic>
      <p:pic>
        <p:nvPicPr>
          <p:cNvPr id="172" name="Google Shape;172;p19"/>
          <p:cNvPicPr preferRelativeResize="0"/>
          <p:nvPr/>
        </p:nvPicPr>
        <p:blipFill>
          <a:blip r:embed="rId6">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0"/>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a:t>
            </a:r>
            <a:r>
              <a:rPr baseline="-25000" lang="en" sz="2800"/>
              <a:t>M</a:t>
            </a:r>
            <a:r>
              <a:rPr baseline="30000" lang="en" sz="2800"/>
              <a:t>n</a:t>
            </a:r>
            <a:r>
              <a:rPr lang="en" sz="2800"/>
              <a:t> Performance - Elastic Protons</a:t>
            </a:r>
            <a:endParaRPr sz="2800">
              <a:solidFill>
                <a:srgbClr val="000000"/>
              </a:solidFill>
            </a:endParaRPr>
          </a:p>
        </p:txBody>
      </p:sp>
      <p:sp>
        <p:nvSpPr>
          <p:cNvPr id="178" name="Google Shape;178;p20"/>
          <p:cNvSpPr txBox="1"/>
          <p:nvPr/>
        </p:nvSpPr>
        <p:spPr>
          <a:xfrm>
            <a:off x="166275" y="788050"/>
            <a:ext cx="8068500" cy="1610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0000"/>
              </a:buClr>
              <a:buSzPts val="1400"/>
              <a:buChar char="●"/>
            </a:pPr>
            <a:r>
              <a:rPr lang="en"/>
              <a:t>Commissioning of HCal with elastic protons</a:t>
            </a:r>
            <a:endParaRPr/>
          </a:p>
          <a:p>
            <a:pPr indent="-317500" lvl="1" marL="914400" rtl="0" algn="l">
              <a:lnSpc>
                <a:spcPct val="115000"/>
              </a:lnSpc>
              <a:spcBef>
                <a:spcPts val="0"/>
              </a:spcBef>
              <a:spcAft>
                <a:spcPts val="0"/>
              </a:spcAft>
              <a:buClr>
                <a:srgbClr val="595959"/>
              </a:buClr>
              <a:buSzPts val="1400"/>
              <a:buChar char="○"/>
            </a:pPr>
            <a:r>
              <a:rPr lang="en"/>
              <a:t>Liquid hydrogen target at Q</a:t>
            </a:r>
            <a:r>
              <a:rPr baseline="30000" lang="en"/>
              <a:t>2</a:t>
            </a:r>
            <a:r>
              <a:rPr lang="en"/>
              <a:t> = 1 GeV</a:t>
            </a:r>
            <a:r>
              <a:rPr baseline="30000" lang="en"/>
              <a:t>2</a:t>
            </a:r>
            <a:r>
              <a:rPr lang="en"/>
              <a:t> for protons high elastic yield</a:t>
            </a:r>
            <a:endParaRPr/>
          </a:p>
          <a:p>
            <a:pPr indent="-317500" lvl="1" marL="914400" rtl="0" algn="l">
              <a:lnSpc>
                <a:spcPct val="115000"/>
              </a:lnSpc>
              <a:spcBef>
                <a:spcPts val="0"/>
              </a:spcBef>
              <a:spcAft>
                <a:spcPts val="0"/>
              </a:spcAft>
              <a:buClr>
                <a:srgbClr val="595959"/>
              </a:buClr>
              <a:buSzPts val="1400"/>
              <a:buChar char="○"/>
            </a:pPr>
            <a:r>
              <a:rPr lang="en"/>
              <a:t>Verification of proton detection with SBS Dipole sweep over several field strengths</a:t>
            </a:r>
            <a:endParaRPr/>
          </a:p>
        </p:txBody>
      </p:sp>
      <p:pic>
        <p:nvPicPr>
          <p:cNvPr id="179" name="Google Shape;179;p20"/>
          <p:cNvPicPr preferRelativeResize="0"/>
          <p:nvPr/>
        </p:nvPicPr>
        <p:blipFill>
          <a:blip r:embed="rId3">
            <a:alphaModFix/>
          </a:blip>
          <a:stretch>
            <a:fillRect/>
          </a:stretch>
        </p:blipFill>
        <p:spPr>
          <a:xfrm>
            <a:off x="3514500" y="1904750"/>
            <a:ext cx="5394002" cy="2562936"/>
          </a:xfrm>
          <a:prstGeom prst="rect">
            <a:avLst/>
          </a:prstGeom>
          <a:noFill/>
          <a:ln>
            <a:noFill/>
          </a:ln>
        </p:spPr>
      </p:pic>
      <p:sp>
        <p:nvSpPr>
          <p:cNvPr id="180" name="Google Shape;18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81" name="Google Shape;181;p20"/>
          <p:cNvCxnSpPr/>
          <p:nvPr/>
        </p:nvCxnSpPr>
        <p:spPr>
          <a:xfrm>
            <a:off x="352725" y="788850"/>
            <a:ext cx="5541000" cy="0"/>
          </a:xfrm>
          <a:prstGeom prst="straightConnector1">
            <a:avLst/>
          </a:prstGeom>
          <a:noFill/>
          <a:ln cap="flat" cmpd="sng" w="9525">
            <a:solidFill>
              <a:schemeClr val="dk1"/>
            </a:solidFill>
            <a:prstDash val="solid"/>
            <a:round/>
            <a:headEnd len="med" w="med" type="none"/>
            <a:tailEnd len="med" w="med" type="none"/>
          </a:ln>
        </p:spPr>
      </p:cxnSp>
      <p:pic>
        <p:nvPicPr>
          <p:cNvPr id="182" name="Google Shape;182;p20"/>
          <p:cNvPicPr preferRelativeResize="0"/>
          <p:nvPr/>
        </p:nvPicPr>
        <p:blipFill>
          <a:blip r:embed="rId4">
            <a:alphaModFix/>
          </a:blip>
          <a:stretch>
            <a:fillRect/>
          </a:stretch>
        </p:blipFill>
        <p:spPr>
          <a:xfrm>
            <a:off x="327825" y="1736650"/>
            <a:ext cx="1445949" cy="1437949"/>
          </a:xfrm>
          <a:prstGeom prst="rect">
            <a:avLst/>
          </a:prstGeom>
          <a:noFill/>
          <a:ln>
            <a:noFill/>
          </a:ln>
        </p:spPr>
      </p:pic>
      <p:pic>
        <p:nvPicPr>
          <p:cNvPr id="183" name="Google Shape;183;p20"/>
          <p:cNvPicPr preferRelativeResize="0"/>
          <p:nvPr/>
        </p:nvPicPr>
        <p:blipFill>
          <a:blip r:embed="rId5">
            <a:alphaModFix/>
          </a:blip>
          <a:stretch>
            <a:fillRect/>
          </a:stretch>
        </p:blipFill>
        <p:spPr>
          <a:xfrm>
            <a:off x="1314431" y="3349051"/>
            <a:ext cx="2034621" cy="1467351"/>
          </a:xfrm>
          <a:prstGeom prst="rect">
            <a:avLst/>
          </a:prstGeom>
          <a:noFill/>
          <a:ln>
            <a:noFill/>
          </a:ln>
        </p:spPr>
      </p:pic>
      <p:sp>
        <p:nvSpPr>
          <p:cNvPr id="184" name="Google Shape;184;p20"/>
          <p:cNvSpPr/>
          <p:nvPr/>
        </p:nvSpPr>
        <p:spPr>
          <a:xfrm>
            <a:off x="2129635" y="3859525"/>
            <a:ext cx="365700" cy="52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txBox="1"/>
          <p:nvPr/>
        </p:nvSpPr>
        <p:spPr>
          <a:xfrm>
            <a:off x="1773775" y="2348203"/>
            <a:ext cx="3694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Simulated Expectation</a:t>
            </a:r>
            <a:endParaRPr sz="1000"/>
          </a:p>
          <a:p>
            <a:pPr indent="0" lvl="0" marL="0" rtl="0" algn="l">
              <a:spcBef>
                <a:spcPts val="0"/>
              </a:spcBef>
              <a:spcAft>
                <a:spcPts val="0"/>
              </a:spcAft>
              <a:buNone/>
            </a:pPr>
            <a:r>
              <a:rPr lang="en" sz="1000"/>
              <a:t>G4SBS</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a:t>SBS Field 0%</a:t>
            </a:r>
            <a:endParaRPr sz="1000"/>
          </a:p>
        </p:txBody>
      </p:sp>
      <p:sp>
        <p:nvSpPr>
          <p:cNvPr id="186" name="Google Shape;186;p20"/>
          <p:cNvSpPr txBox="1"/>
          <p:nvPr/>
        </p:nvSpPr>
        <p:spPr>
          <a:xfrm>
            <a:off x="352725" y="3678200"/>
            <a:ext cx="1124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Expectation from BigBite Arm electron track</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a:t>SBS Field 0%</a:t>
            </a:r>
            <a:endParaRPr sz="1000"/>
          </a:p>
        </p:txBody>
      </p:sp>
      <p:sp>
        <p:nvSpPr>
          <p:cNvPr id="187" name="Google Shape;187;p20"/>
          <p:cNvSpPr txBox="1"/>
          <p:nvPr/>
        </p:nvSpPr>
        <p:spPr>
          <a:xfrm>
            <a:off x="4355938" y="4452128"/>
            <a:ext cx="4147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Data in HCal with rough elastic timing cut during commissioning</a:t>
            </a:r>
            <a:endParaRPr sz="1000"/>
          </a:p>
        </p:txBody>
      </p:sp>
      <p:sp>
        <p:nvSpPr>
          <p:cNvPr id="188" name="Google Shape;188;p20"/>
          <p:cNvSpPr txBox="1"/>
          <p:nvPr/>
        </p:nvSpPr>
        <p:spPr>
          <a:xfrm>
            <a:off x="355558" y="4763258"/>
            <a:ext cx="4147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Simulated Expectation Plot: Scott Barcus</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1"/>
          <p:cNvSpPr txBox="1"/>
          <p:nvPr/>
        </p:nvSpPr>
        <p:spPr>
          <a:xfrm>
            <a:off x="311700" y="2153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a:t>
            </a:r>
            <a:r>
              <a:rPr baseline="-25000" lang="en" sz="2800"/>
              <a:t>M</a:t>
            </a:r>
            <a:r>
              <a:rPr baseline="30000" lang="en" sz="2800"/>
              <a:t>n</a:t>
            </a:r>
            <a:r>
              <a:rPr lang="en" sz="2800"/>
              <a:t> Performance - Position Resolution Simulations</a:t>
            </a:r>
            <a:endParaRPr sz="2800">
              <a:solidFill>
                <a:srgbClr val="000000"/>
              </a:solidFill>
            </a:endParaRPr>
          </a:p>
        </p:txBody>
      </p:sp>
      <p:sp>
        <p:nvSpPr>
          <p:cNvPr id="194" name="Google Shape;194;p21"/>
          <p:cNvSpPr txBox="1"/>
          <p:nvPr/>
        </p:nvSpPr>
        <p:spPr>
          <a:xfrm>
            <a:off x="166275" y="788050"/>
            <a:ext cx="4189800" cy="37848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0000"/>
              </a:buClr>
              <a:buSzPts val="1500"/>
              <a:buChar char="●"/>
            </a:pPr>
            <a:r>
              <a:rPr lang="en" sz="1500"/>
              <a:t>SBS experiments require HCal to have high position resolution, especially for high Q</a:t>
            </a:r>
            <a:r>
              <a:rPr baseline="30000" lang="en" sz="1500"/>
              <a:t>2</a:t>
            </a:r>
            <a:r>
              <a:rPr lang="en" sz="1500"/>
              <a:t> measurements</a:t>
            </a:r>
            <a:endParaRPr sz="1500"/>
          </a:p>
          <a:p>
            <a:pPr indent="-323850" lvl="1" marL="914400" rtl="0" algn="l">
              <a:lnSpc>
                <a:spcPct val="115000"/>
              </a:lnSpc>
              <a:spcBef>
                <a:spcPts val="0"/>
              </a:spcBef>
              <a:spcAft>
                <a:spcPts val="0"/>
              </a:spcAft>
              <a:buClr>
                <a:srgbClr val="595959"/>
              </a:buClr>
              <a:buSzPts val="1500"/>
              <a:buChar char="○"/>
            </a:pPr>
            <a:r>
              <a:rPr lang="en" sz="1500"/>
              <a:t>2.5 GeV nucleons are expected to have </a:t>
            </a:r>
            <a:r>
              <a:rPr lang="en" sz="1500">
                <a:solidFill>
                  <a:schemeClr val="dk1"/>
                </a:solidFill>
              </a:rPr>
              <a:t>6-7</a:t>
            </a:r>
            <a:r>
              <a:rPr lang="en" sz="1500"/>
              <a:t> cm resolution in dispersive direction.</a:t>
            </a:r>
            <a:endParaRPr sz="1500"/>
          </a:p>
          <a:p>
            <a:pPr indent="-323850" lvl="1" marL="914400" rtl="0" algn="l">
              <a:lnSpc>
                <a:spcPct val="115000"/>
              </a:lnSpc>
              <a:spcBef>
                <a:spcPts val="0"/>
              </a:spcBef>
              <a:spcAft>
                <a:spcPts val="0"/>
              </a:spcAft>
              <a:buClr>
                <a:srgbClr val="595959"/>
              </a:buClr>
              <a:buSzPts val="1500"/>
              <a:buChar char="○"/>
            </a:pPr>
            <a:r>
              <a:rPr lang="en" sz="1500"/>
              <a:t>8 GeV nucleons are expected to have 3-4 cm resolution in dispersive direction.</a:t>
            </a:r>
            <a:endParaRPr sz="1500"/>
          </a:p>
        </p:txBody>
      </p:sp>
      <p:sp>
        <p:nvSpPr>
          <p:cNvPr id="195" name="Google Shape;19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96" name="Google Shape;196;p21"/>
          <p:cNvCxnSpPr/>
          <p:nvPr/>
        </p:nvCxnSpPr>
        <p:spPr>
          <a:xfrm>
            <a:off x="352725" y="788850"/>
            <a:ext cx="8157900" cy="0"/>
          </a:xfrm>
          <a:prstGeom prst="straightConnector1">
            <a:avLst/>
          </a:prstGeom>
          <a:noFill/>
          <a:ln cap="flat" cmpd="sng" w="9525">
            <a:solidFill>
              <a:schemeClr val="dk1"/>
            </a:solidFill>
            <a:prstDash val="solid"/>
            <a:round/>
            <a:headEnd len="med" w="med" type="none"/>
            <a:tailEnd len="med" w="med" type="none"/>
          </a:ln>
        </p:spPr>
      </p:cxnSp>
      <p:sp>
        <p:nvSpPr>
          <p:cNvPr id="197" name="Google Shape;197;p21"/>
          <p:cNvSpPr txBox="1"/>
          <p:nvPr/>
        </p:nvSpPr>
        <p:spPr>
          <a:xfrm>
            <a:off x="520768" y="4690675"/>
            <a:ext cx="172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Plot: Juan Carlos Cornejo</a:t>
            </a:r>
            <a:endParaRPr sz="1000"/>
          </a:p>
        </p:txBody>
      </p:sp>
      <p:pic>
        <p:nvPicPr>
          <p:cNvPr id="198" name="Google Shape;198;p21"/>
          <p:cNvPicPr preferRelativeResize="0"/>
          <p:nvPr/>
        </p:nvPicPr>
        <p:blipFill>
          <a:blip r:embed="rId3">
            <a:alphaModFix/>
          </a:blip>
          <a:stretch>
            <a:fillRect/>
          </a:stretch>
        </p:blipFill>
        <p:spPr>
          <a:xfrm>
            <a:off x="4508475" y="940450"/>
            <a:ext cx="4170809" cy="357036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