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ba47dd18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ba47dd18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a:p>
            <a:pPr indent="0" lvl="0" marL="0" rtl="0" algn="l">
              <a:spcBef>
                <a:spcPts val="0"/>
              </a:spcBef>
              <a:spcAft>
                <a:spcPts val="0"/>
              </a:spcAft>
              <a:buNone/>
            </a:pPr>
            <a:r>
              <a:rPr lang="en"/>
              <a:t>This is about two fairly </a:t>
            </a:r>
            <a:r>
              <a:rPr lang="en"/>
              <a:t>disparate</a:t>
            </a:r>
            <a:r>
              <a:rPr lang="en"/>
              <a:t> topics which I’ve tried to keep coherent, but, just by way of a warning, there’s a rather sudden switch in the middle.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be0b96884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be0b96884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basic check, we resolve the geometry of the detector by plotting the number of events vs channel. </a:t>
            </a:r>
            <a:r>
              <a:rPr i="1" lang="en"/>
              <a:t>Describe plot.</a:t>
            </a:r>
            <a:r>
              <a:rPr lang="en"/>
              <a:t> More importantly, we have sufficient statistics to estimate max adc values per channel; roughly 2500 signal pulses per run. Each of the max-ADC histograms can be fit with a landau distribution appropriate for cosmic energy deposition, albeit with some checks and manual fitting required. Most probable values for each landau fit are the measured RAU used to calculate our next HV setting. Over several iterations of this process, we see these max ADC histograms go from this to this. </a:t>
            </a:r>
            <a:r>
              <a:rPr i="1" lang="en"/>
              <a:t>Describe plot.</a:t>
            </a: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e0b96884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e0b96884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Additionally, we can easily output a text file with all target HV settings as necessary.</a:t>
            </a:r>
            <a:endParaRPr/>
          </a:p>
          <a:p>
            <a:pPr indent="0" lvl="0" marL="0" rtl="0" algn="l">
              <a:spcBef>
                <a:spcPts val="0"/>
              </a:spcBef>
              <a:spcAft>
                <a:spcPts val="0"/>
              </a:spcAft>
              <a:buNone/>
            </a:pPr>
            <a:r>
              <a:rPr i="1" lang="en"/>
              <a:t>SPEAK SLOWLY</a:t>
            </a:r>
            <a:r>
              <a:rPr lang="en"/>
              <a:t> The results of our analysis thus far are shown here: The x axis on the top plots are channels, here indexed from 0-287. The y axis is the average max ADC value for that run. The bottom plots are aggregate histograms of average max adc over all channels per run. As we pass over several iterations, we can see the variance decrease and the mean value approach 61 RAU, as expected.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be0b96884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be0b96884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There’s still much to do. </a:t>
            </a:r>
            <a:r>
              <a:rPr i="1" lang="en"/>
              <a:t>Read slide</a:t>
            </a:r>
            <a:endParaRPr i="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be0b96884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be0b96884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be0b96884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be0b96884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bd4fc0251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bd4fc0251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bd4fc0251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bd4fc0251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ba47dd180d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ba47dd180d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Utility: Estimate background rates / calibrate optics / optimize detector acceptance </a:t>
            </a:r>
            <a:r>
              <a:rPr i="1" lang="en"/>
              <a:t> </a:t>
            </a:r>
            <a:endParaRPr i="1"/>
          </a:p>
          <a:p>
            <a:pPr indent="0" lvl="0" marL="0" rtl="0" algn="l">
              <a:spcBef>
                <a:spcPts val="0"/>
              </a:spcBef>
              <a:spcAft>
                <a:spcPts val="0"/>
              </a:spcAft>
              <a:buNone/>
            </a:pPr>
            <a:r>
              <a:rPr lang="en"/>
              <a:t>I’ve been working on GMn run group beamline with David Flay</a:t>
            </a:r>
            <a:endParaRPr/>
          </a:p>
          <a:p>
            <a:pPr indent="0" lvl="0" marL="0" rtl="0" algn="l">
              <a:spcBef>
                <a:spcPts val="0"/>
              </a:spcBef>
              <a:spcAft>
                <a:spcPts val="0"/>
              </a:spcAft>
              <a:buNone/>
            </a:pPr>
            <a:r>
              <a:rPr lang="en"/>
              <a:t>Upstream: pipe and components like collimators and raster; TargProx: conical pipe, components later; targTo: beampipe; beamDump: beampipe and components like beam diffuser</a:t>
            </a:r>
            <a:endParaRPr/>
          </a:p>
          <a:p>
            <a:pPr indent="0" lvl="0" marL="0" rtl="0" algn="l">
              <a:spcBef>
                <a:spcPts val="0"/>
              </a:spcBef>
              <a:spcAft>
                <a:spcPts val="0"/>
              </a:spcAft>
              <a:buClr>
                <a:schemeClr val="dk1"/>
              </a:buClr>
              <a:buSzPts val="1100"/>
              <a:buFont typeface="Arial"/>
              <a:buNone/>
            </a:pPr>
            <a:r>
              <a:rPr i="1" lang="en">
                <a:solidFill>
                  <a:schemeClr val="dk1"/>
                </a:solidFill>
              </a:rPr>
              <a:t>The beamline in particular is c</a:t>
            </a:r>
            <a:r>
              <a:rPr i="1" lang="en">
                <a:solidFill>
                  <a:schemeClr val="dk1"/>
                </a:solidFill>
              </a:rPr>
              <a:t>ritical for estimation of background counting rates and occupancies in detectors because these quantities are sensitive beamline details. Related to this, shielding requirements by experiment require accurate beamline geometry in G4SBS.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ba47dd180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ba47dd180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by step process: Receive hall configuration from engineering team via JT file -take measurements of component geometry, materials, and placements from JT, break into sections defined by target offset parameters, and code Geant4 geometry into beamline builder class g4sbs. Ignore smaller components.</a:t>
            </a:r>
            <a:endParaRPr/>
          </a:p>
          <a:p>
            <a:pPr indent="0" lvl="0" marL="0" rtl="0" algn="l">
              <a:spcBef>
                <a:spcPts val="0"/>
              </a:spcBef>
              <a:spcAft>
                <a:spcPts val="0"/>
              </a:spcAft>
              <a:buNone/>
            </a:pPr>
            <a:r>
              <a:rPr lang="en">
                <a:solidFill>
                  <a:schemeClr val="dk1"/>
                </a:solidFill>
              </a:rPr>
              <a:t>I’ve done a</a:t>
            </a:r>
            <a:r>
              <a:rPr lang="en">
                <a:solidFill>
                  <a:schemeClr val="dk1"/>
                </a:solidFill>
              </a:rPr>
              <a:t>ll targProx and worked on upstream (both currently experiment-specific) . </a:t>
            </a:r>
            <a:r>
              <a:rPr lang="en"/>
              <a:t>David Flay’s contributions include the DS common geometry (targToMid and beamDump) and experiment-specific US geometry </a:t>
            </a:r>
            <a:endParaRPr/>
          </a:p>
          <a:p>
            <a:pPr indent="0" lvl="0" marL="0" rtl="0" algn="l">
              <a:spcBef>
                <a:spcPts val="0"/>
              </a:spcBef>
              <a:spcAft>
                <a:spcPts val="0"/>
              </a:spcAft>
              <a:buNone/>
            </a:pPr>
            <a:r>
              <a:rPr lang="en"/>
              <a:t>Rough run-down of major components in targProx geometry: steel conical beampipe, corrector magnets, iron magnetic shielding, additional aluminum shielding mounts, steel bellows and flanges.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ba47dd180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ba47dd180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number of beamline configurations for GMn has been reduced to 1 - BL03</a:t>
            </a:r>
            <a:endParaRPr/>
          </a:p>
          <a:p>
            <a:pPr indent="0" lvl="0" marL="0" rtl="0" algn="l">
              <a:spcBef>
                <a:spcPts val="0"/>
              </a:spcBef>
              <a:spcAft>
                <a:spcPts val="0"/>
              </a:spcAft>
              <a:buNone/>
            </a:pPr>
            <a:r>
              <a:rPr lang="en"/>
              <a:t>Process similar. Obtain JT file, take measurements, build in G4SBS beamline builder class</a:t>
            </a:r>
            <a:endParaRPr/>
          </a:p>
          <a:p>
            <a:pPr indent="0" lvl="0" marL="0" rtl="0" algn="l">
              <a:spcBef>
                <a:spcPts val="0"/>
              </a:spcBef>
              <a:spcAft>
                <a:spcPts val="0"/>
              </a:spcAft>
              <a:buNone/>
            </a:pPr>
            <a:r>
              <a:rPr lang="en"/>
              <a:t>To </a:t>
            </a:r>
            <a:r>
              <a:rPr lang="en"/>
              <a:t>accommodate</a:t>
            </a:r>
            <a:r>
              <a:rPr lang="en"/>
              <a:t> the placement of the SBS Magnet (48D48) for GMn, targProx comp. have been shifted and augmented. New magnetic shielding section, bellows reconfigured, additional shielding mounts (as shown).</a:t>
            </a:r>
            <a:endParaRPr/>
          </a:p>
          <a:p>
            <a:pPr indent="0" lvl="0" marL="0" rtl="0" algn="l">
              <a:spcBef>
                <a:spcPts val="0"/>
              </a:spcBef>
              <a:spcAft>
                <a:spcPts val="0"/>
              </a:spcAft>
              <a:buNone/>
            </a:pPr>
            <a:r>
              <a:rPr lang="en"/>
              <a:t>Additional components can quickly and easily be implemented as needed.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a47dd180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ba47dd180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GEp is a work in progress. </a:t>
            </a:r>
            <a:endParaRPr/>
          </a:p>
          <a:p>
            <a:pPr indent="0" lvl="0" marL="0" rtl="0" algn="l">
              <a:spcBef>
                <a:spcPts val="0"/>
              </a:spcBef>
              <a:spcAft>
                <a:spcPts val="0"/>
              </a:spcAft>
              <a:buNone/>
            </a:pPr>
            <a:r>
              <a:rPr lang="en"/>
              <a:t>Placement of the SBS magnet is known, so placement of the corrector magnets can be confirmed. Naive assumptions consider only shielding and continuous vacuum between target chamber and common DS beamline elements.</a:t>
            </a:r>
            <a:endParaRPr/>
          </a:p>
          <a:p>
            <a:pPr indent="0" lvl="0" marL="0" rtl="0" algn="l">
              <a:spcBef>
                <a:spcPts val="0"/>
              </a:spcBef>
              <a:spcAft>
                <a:spcPts val="0"/>
              </a:spcAft>
              <a:buNone/>
            </a:pPr>
            <a:r>
              <a:rPr lang="en"/>
              <a:t>Run down of assumptions: Magnetic shielding: two sections of iron shielding rings. Lead shielding exists between beamline and H arm and between target chamber and H arm. Steel beampipe/bellows connects elements.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a47dd180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ba47dd180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way of a short recap… (read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ba47dd180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ba47dd180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those not familiar with the hardware, I quickly go through the cosmic setup for HCal. In general, the hadronic calorimeter will measure energies of scattered protons and neutrons in all SBS experiments. </a:t>
            </a:r>
            <a:r>
              <a:rPr i="1" lang="en"/>
              <a:t>Harm position</a:t>
            </a:r>
            <a:r>
              <a:rPr lang="en"/>
              <a:t>.</a:t>
            </a:r>
            <a:endParaRPr/>
          </a:p>
          <a:p>
            <a:pPr indent="0" lvl="0" marL="0" rtl="0" algn="l">
              <a:spcBef>
                <a:spcPts val="0"/>
              </a:spcBef>
              <a:spcAft>
                <a:spcPts val="0"/>
              </a:spcAft>
              <a:buNone/>
            </a:pPr>
            <a:r>
              <a:rPr lang="en"/>
              <a:t>HCal is divided up into 288 modules, each a stack of alternating steel and scintillator with a single pmt at the end. Each of these modules forms a single channel which I’ve indexed by row and col here. </a:t>
            </a:r>
            <a:r>
              <a:rPr i="1" lang="en"/>
              <a:t>Layout shown</a:t>
            </a:r>
            <a:r>
              <a:rPr lang="en"/>
              <a:t>.</a:t>
            </a:r>
            <a:endParaRPr/>
          </a:p>
          <a:p>
            <a:pPr indent="0" lvl="0" marL="0" rtl="0" algn="l">
              <a:spcBef>
                <a:spcPts val="0"/>
              </a:spcBef>
              <a:spcAft>
                <a:spcPts val="0"/>
              </a:spcAft>
              <a:buNone/>
            </a:pPr>
            <a:r>
              <a:rPr lang="en"/>
              <a:t>For cosmic tests, one cosmic paddle, or scintillator, is positioned over each of two halves of 12 x 12 modules - the bottom and top halves of HCal.</a:t>
            </a:r>
            <a:endParaRPr/>
          </a:p>
          <a:p>
            <a:pPr indent="0" lvl="0" marL="0" rtl="0" algn="l">
              <a:spcBef>
                <a:spcPts val="0"/>
              </a:spcBef>
              <a:spcAft>
                <a:spcPts val="0"/>
              </a:spcAft>
              <a:buNone/>
            </a:pPr>
            <a:r>
              <a:rPr lang="en"/>
              <a:t>The analog output from the pmts across all channels are converted to digital via flash analog to digital converters (fADCs) and signal pulses can be reconstructed like these. </a:t>
            </a:r>
            <a:r>
              <a:rPr i="1" lang="en"/>
              <a:t>Run down on characteristics of pulses</a:t>
            </a: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be0b9688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be0b9688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bias voltage supplied to each pmt determines its gain, but must be chosen with care such that the amplifiers aren’t saturated and such that signal isn’t lost. To do this, we obtain a target signal, measured in RAU, corresponding to the highest expected energy deposition in GMn. </a:t>
            </a:r>
            <a:r>
              <a:rPr i="1" lang="en"/>
              <a:t>Read from slide.</a:t>
            </a:r>
            <a:r>
              <a:rPr lang="en"/>
              <a:t> Using the gain equation for our pmts and estimates of the associated alpha parameter, we can calculate a target HV setting from a previous HV setting by measuring the signal from cosmic events. Initially, we estimate the HV setting from the data sheet for each pmt, then take a 0.5M to 1.5M event run, obtain an average maximum signal per channel, calculated the target HV, change the HV settings per pmt accordingly and repeat until all channels average maximum signals converge to the target - 61 RAU.</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be0b96884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be0b96884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event begins when the cosmic paddle registers a signal over threshold. The display here is an example of such an event. In blue, noise on channels which saw no cosmic scintillation. In green - signal pulses tracing the path of the cosmic ray. We obtain the noise pedestal as an average over all channels for all runs since the majority of events see no signal. This average is subtracted from each pulse by channel and the maximum, in RAU, fills a histogram. To determine which events correspond to event pulses, we set the pedestal-subtracted ADC threshold to 6 sigma pedestal noise and require that three channels pass this cut in line (boxed in green). While one can use a TDC coincidence to determine pulses, we apply this cut at the end to compare the results. The result is that the TDC eliminates some low amp noise, but doesn’t change the shape of our MAdc hists.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34.png"/><Relationship Id="rId6" Type="http://schemas.openxmlformats.org/officeDocument/2006/relationships/image" Target="../media/image3.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1.png"/><Relationship Id="rId13" Type="http://schemas.openxmlformats.org/officeDocument/2006/relationships/image" Target="../media/image25.png"/><Relationship Id="rId12"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png"/><Relationship Id="rId15" Type="http://schemas.openxmlformats.org/officeDocument/2006/relationships/image" Target="../media/image2.png"/><Relationship Id="rId1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33.png"/></Relationships>
</file>

<file path=ppt/slides/_rels/slide16.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48.png"/><Relationship Id="rId12"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0.png"/><Relationship Id="rId9"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2.png"/><Relationship Id="rId5" Type="http://schemas.openxmlformats.org/officeDocument/2006/relationships/image" Target="../media/image52.png"/><Relationship Id="rId6" Type="http://schemas.openxmlformats.org/officeDocument/2006/relationships/image" Target="../media/image18.png"/><Relationship Id="rId7" Type="http://schemas.openxmlformats.org/officeDocument/2006/relationships/image" Target="../media/image16.png"/><Relationship Id="rId8"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19.png"/><Relationship Id="rId9" Type="http://schemas.openxmlformats.org/officeDocument/2006/relationships/image" Target="../media/image2.png"/><Relationship Id="rId5" Type="http://schemas.openxmlformats.org/officeDocument/2006/relationships/image" Target="../media/image24.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G4SBS Beamline and HCal Calibration</a:t>
            </a:r>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Sebastian Seeds - SBS Collaboration Meeting Feb. 2021</a:t>
            </a:r>
            <a:endParaRPr/>
          </a:p>
        </p:txBody>
      </p:sp>
      <p:pic>
        <p:nvPicPr>
          <p:cNvPr id="56" name="Google Shape;56;p13"/>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57" name="Google Shape;57;p13"/>
          <p:cNvPicPr preferRelativeResize="0"/>
          <p:nvPr/>
        </p:nvPicPr>
        <p:blipFill>
          <a:blip r:embed="rId4">
            <a:alphaModFix/>
          </a:blip>
          <a:stretch>
            <a:fillRect/>
          </a:stretch>
        </p:blipFill>
        <p:spPr>
          <a:xfrm>
            <a:off x="6107899" y="4690927"/>
            <a:ext cx="1280810" cy="379499"/>
          </a:xfrm>
          <a:prstGeom prst="rect">
            <a:avLst/>
          </a:prstGeom>
          <a:noFill/>
          <a:ln>
            <a:noFill/>
          </a:ln>
        </p:spPr>
      </p:pic>
      <p:sp>
        <p:nvSpPr>
          <p:cNvPr id="58" name="Google Shape;5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2"/>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Cosmic Calibration Results</a:t>
            </a:r>
            <a:endParaRPr/>
          </a:p>
        </p:txBody>
      </p:sp>
      <p:sp>
        <p:nvSpPr>
          <p:cNvPr id="256" name="Google Shape;256;p22"/>
          <p:cNvSpPr txBox="1"/>
          <p:nvPr>
            <p:ph idx="1" type="body"/>
          </p:nvPr>
        </p:nvSpPr>
        <p:spPr>
          <a:xfrm>
            <a:off x="311700" y="826550"/>
            <a:ext cx="4260300" cy="3768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Max ADC and Max TDC by channel </a:t>
            </a:r>
            <a:endParaRPr sz="1600"/>
          </a:p>
          <a:p>
            <a:pPr indent="-330200" lvl="1" marL="914400" rtl="0" algn="l">
              <a:spcBef>
                <a:spcPts val="0"/>
              </a:spcBef>
              <a:spcAft>
                <a:spcPts val="0"/>
              </a:spcAft>
              <a:buSzPts val="1600"/>
              <a:buChar char="○"/>
            </a:pPr>
            <a:r>
              <a:rPr lang="en" sz="1200"/>
              <a:t>1.5M events to obtain average value for measured RAU</a:t>
            </a:r>
            <a:endParaRPr sz="1200"/>
          </a:p>
          <a:p>
            <a:pPr indent="-304800" lvl="2" marL="1371600" rtl="0" algn="l">
              <a:spcBef>
                <a:spcPts val="0"/>
              </a:spcBef>
              <a:spcAft>
                <a:spcPts val="0"/>
              </a:spcAft>
              <a:buSzPts val="1200"/>
              <a:buChar char="■"/>
            </a:pPr>
            <a:r>
              <a:rPr lang="en" sz="1200"/>
              <a:t>~2500 cosmic events that pass cuts per channel</a:t>
            </a:r>
            <a:endParaRPr sz="1200"/>
          </a:p>
          <a:p>
            <a:pPr indent="-330200" lvl="0" marL="457200" rtl="0" algn="l">
              <a:spcBef>
                <a:spcPts val="0"/>
              </a:spcBef>
              <a:spcAft>
                <a:spcPts val="0"/>
              </a:spcAft>
              <a:buSzPts val="1600"/>
              <a:buChar char="●"/>
            </a:pPr>
            <a:r>
              <a:rPr lang="en" sz="1600"/>
              <a:t>Fits</a:t>
            </a:r>
            <a:endParaRPr sz="1600"/>
          </a:p>
          <a:p>
            <a:pPr indent="-304800" lvl="1" marL="914400" rtl="0" algn="l">
              <a:spcBef>
                <a:spcPts val="0"/>
              </a:spcBef>
              <a:spcAft>
                <a:spcPts val="0"/>
              </a:spcAft>
              <a:buSzPts val="1200"/>
              <a:buChar char="○"/>
            </a:pPr>
            <a:r>
              <a:rPr lang="en" sz="1200"/>
              <a:t>Landau distribution for cosmics - when fit fails default to mean in histogram</a:t>
            </a:r>
            <a:endParaRPr sz="1200"/>
          </a:p>
          <a:p>
            <a:pPr indent="-304800" lvl="2" marL="1371600" rtl="0" algn="l">
              <a:spcBef>
                <a:spcPts val="0"/>
              </a:spcBef>
              <a:spcAft>
                <a:spcPts val="0"/>
              </a:spcAft>
              <a:buSzPts val="1200"/>
              <a:buChar char="■"/>
            </a:pPr>
            <a:r>
              <a:rPr lang="en" sz="1200"/>
              <a:t>Effective for iterative calibration approach</a:t>
            </a:r>
            <a:endParaRPr sz="1200"/>
          </a:p>
          <a:p>
            <a:pPr indent="-304800" lvl="2" marL="1371600" rtl="0" algn="l">
              <a:spcBef>
                <a:spcPts val="0"/>
              </a:spcBef>
              <a:spcAft>
                <a:spcPts val="0"/>
              </a:spcAft>
              <a:buSzPts val="1200"/>
              <a:buChar char="■"/>
            </a:pPr>
            <a:r>
              <a:rPr lang="en" sz="1200"/>
              <a:t>Some manual fitting required</a:t>
            </a:r>
            <a:endParaRPr sz="1200"/>
          </a:p>
          <a:p>
            <a:pPr indent="-304800" lvl="1" marL="914400" rtl="0" algn="l">
              <a:spcBef>
                <a:spcPts val="0"/>
              </a:spcBef>
              <a:spcAft>
                <a:spcPts val="0"/>
              </a:spcAft>
              <a:buSzPts val="1200"/>
              <a:buChar char="○"/>
            </a:pPr>
            <a:r>
              <a:rPr lang="en" sz="1200"/>
              <a:t>Average Max value (in RAU) extracted.</a:t>
            </a:r>
            <a:endParaRPr sz="1200"/>
          </a:p>
          <a:p>
            <a:pPr indent="-304800" lvl="2" marL="1371600" rtl="0" algn="l">
              <a:spcBef>
                <a:spcPts val="0"/>
              </a:spcBef>
              <a:spcAft>
                <a:spcPts val="0"/>
              </a:spcAft>
              <a:buSzPts val="1200"/>
              <a:buChar char="■"/>
            </a:pPr>
            <a:r>
              <a:rPr lang="en" sz="1200"/>
              <a:t>Recall: Target is 61 RAU from simulated neutron events at highest Q^2 in GMn run group and associated energy deposition</a:t>
            </a:r>
            <a:endParaRPr sz="1200"/>
          </a:p>
          <a:p>
            <a:pPr indent="0" lvl="0" marL="914400" rtl="0" algn="l">
              <a:spcBef>
                <a:spcPts val="1600"/>
              </a:spcBef>
              <a:spcAft>
                <a:spcPts val="1600"/>
              </a:spcAft>
              <a:buNone/>
            </a:pPr>
            <a:r>
              <a:t/>
            </a:r>
            <a:endParaRPr/>
          </a:p>
        </p:txBody>
      </p:sp>
      <p:pic>
        <p:nvPicPr>
          <p:cNvPr id="257" name="Google Shape;257;p22"/>
          <p:cNvPicPr preferRelativeResize="0"/>
          <p:nvPr/>
        </p:nvPicPr>
        <p:blipFill>
          <a:blip r:embed="rId3">
            <a:alphaModFix/>
          </a:blip>
          <a:stretch>
            <a:fillRect/>
          </a:stretch>
        </p:blipFill>
        <p:spPr>
          <a:xfrm>
            <a:off x="4432350" y="2759387"/>
            <a:ext cx="1836002" cy="1590026"/>
          </a:xfrm>
          <a:prstGeom prst="rect">
            <a:avLst/>
          </a:prstGeom>
          <a:noFill/>
          <a:ln>
            <a:noFill/>
          </a:ln>
        </p:spPr>
      </p:pic>
      <p:pic>
        <p:nvPicPr>
          <p:cNvPr id="258" name="Google Shape;258;p22"/>
          <p:cNvPicPr preferRelativeResize="0"/>
          <p:nvPr/>
        </p:nvPicPr>
        <p:blipFill>
          <a:blip r:embed="rId4">
            <a:alphaModFix/>
          </a:blip>
          <a:stretch>
            <a:fillRect/>
          </a:stretch>
        </p:blipFill>
        <p:spPr>
          <a:xfrm>
            <a:off x="7074175" y="2759800"/>
            <a:ext cx="1836001" cy="1606280"/>
          </a:xfrm>
          <a:prstGeom prst="rect">
            <a:avLst/>
          </a:prstGeom>
          <a:noFill/>
          <a:ln>
            <a:noFill/>
          </a:ln>
        </p:spPr>
      </p:pic>
      <p:pic>
        <p:nvPicPr>
          <p:cNvPr id="259" name="Google Shape;259;p22"/>
          <p:cNvPicPr preferRelativeResize="0"/>
          <p:nvPr/>
        </p:nvPicPr>
        <p:blipFill>
          <a:blip r:embed="rId5">
            <a:alphaModFix/>
          </a:blip>
          <a:stretch>
            <a:fillRect/>
          </a:stretch>
        </p:blipFill>
        <p:spPr>
          <a:xfrm>
            <a:off x="4737175" y="711575"/>
            <a:ext cx="3711397" cy="1741399"/>
          </a:xfrm>
          <a:prstGeom prst="rect">
            <a:avLst/>
          </a:prstGeom>
          <a:noFill/>
          <a:ln>
            <a:noFill/>
          </a:ln>
        </p:spPr>
      </p:pic>
      <p:cxnSp>
        <p:nvCxnSpPr>
          <p:cNvPr id="260" name="Google Shape;260;p22"/>
          <p:cNvCxnSpPr>
            <a:endCxn id="258" idx="1"/>
          </p:cNvCxnSpPr>
          <p:nvPr/>
        </p:nvCxnSpPr>
        <p:spPr>
          <a:xfrm>
            <a:off x="6268375" y="3562940"/>
            <a:ext cx="805800" cy="0"/>
          </a:xfrm>
          <a:prstGeom prst="straightConnector1">
            <a:avLst/>
          </a:prstGeom>
          <a:noFill/>
          <a:ln cap="flat" cmpd="sng" w="9525">
            <a:solidFill>
              <a:schemeClr val="dk2"/>
            </a:solidFill>
            <a:prstDash val="solid"/>
            <a:round/>
            <a:headEnd len="med" w="med" type="none"/>
            <a:tailEnd len="med" w="med" type="triangle"/>
          </a:ln>
        </p:spPr>
      </p:cxnSp>
      <p:sp>
        <p:nvSpPr>
          <p:cNvPr id="261" name="Google Shape;261;p22"/>
          <p:cNvSpPr txBox="1"/>
          <p:nvPr/>
        </p:nvSpPr>
        <p:spPr>
          <a:xfrm>
            <a:off x="6220375" y="3578700"/>
            <a:ext cx="9018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Several Iterations</a:t>
            </a:r>
            <a:endParaRPr sz="700"/>
          </a:p>
        </p:txBody>
      </p:sp>
      <p:sp>
        <p:nvSpPr>
          <p:cNvPr id="262" name="Google Shape;262;p22"/>
          <p:cNvSpPr/>
          <p:nvPr/>
        </p:nvSpPr>
        <p:spPr>
          <a:xfrm>
            <a:off x="6521025" y="892550"/>
            <a:ext cx="1596900" cy="14511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2"/>
          <p:cNvSpPr txBox="1"/>
          <p:nvPr/>
        </p:nvSpPr>
        <p:spPr>
          <a:xfrm>
            <a:off x="6913200" y="2407275"/>
            <a:ext cx="9018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Top Half of HCal</a:t>
            </a:r>
            <a:endParaRPr sz="700"/>
          </a:p>
        </p:txBody>
      </p:sp>
      <p:sp>
        <p:nvSpPr>
          <p:cNvPr id="264" name="Google Shape;264;p22"/>
          <p:cNvSpPr/>
          <p:nvPr/>
        </p:nvSpPr>
        <p:spPr>
          <a:xfrm>
            <a:off x="4960600" y="892550"/>
            <a:ext cx="1530000" cy="14511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2"/>
          <p:cNvSpPr txBox="1"/>
          <p:nvPr/>
        </p:nvSpPr>
        <p:spPr>
          <a:xfrm>
            <a:off x="5201550" y="2407063"/>
            <a:ext cx="9672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Bottom</a:t>
            </a:r>
            <a:r>
              <a:rPr lang="en" sz="700"/>
              <a:t> Half of HCal</a:t>
            </a:r>
            <a:endParaRPr sz="700"/>
          </a:p>
        </p:txBody>
      </p:sp>
      <p:sp>
        <p:nvSpPr>
          <p:cNvPr id="266" name="Google Shape;26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7" name="Google Shape;267;p22"/>
          <p:cNvPicPr preferRelativeResize="0"/>
          <p:nvPr/>
        </p:nvPicPr>
        <p:blipFill>
          <a:blip r:embed="rId6">
            <a:alphaModFix/>
          </a:blip>
          <a:stretch>
            <a:fillRect/>
          </a:stretch>
        </p:blipFill>
        <p:spPr>
          <a:xfrm>
            <a:off x="7439864" y="4655825"/>
            <a:ext cx="1290210" cy="449700"/>
          </a:xfrm>
          <a:prstGeom prst="rect">
            <a:avLst/>
          </a:prstGeom>
          <a:noFill/>
          <a:ln>
            <a:noFill/>
          </a:ln>
        </p:spPr>
      </p:pic>
      <p:pic>
        <p:nvPicPr>
          <p:cNvPr id="268" name="Google Shape;268;p22"/>
          <p:cNvPicPr preferRelativeResize="0"/>
          <p:nvPr/>
        </p:nvPicPr>
        <p:blipFill>
          <a:blip r:embed="rId7">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3"/>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Cosmic Calibration Results - continued</a:t>
            </a:r>
            <a:endParaRPr/>
          </a:p>
        </p:txBody>
      </p:sp>
      <p:sp>
        <p:nvSpPr>
          <p:cNvPr id="274" name="Google Shape;274;p23"/>
          <p:cNvSpPr txBox="1"/>
          <p:nvPr>
            <p:ph idx="1" type="body"/>
          </p:nvPr>
        </p:nvSpPr>
        <p:spPr>
          <a:xfrm>
            <a:off x="311700" y="713075"/>
            <a:ext cx="4946400" cy="968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Analysis Histograms</a:t>
            </a:r>
            <a:endParaRPr sz="1400"/>
          </a:p>
          <a:p>
            <a:pPr indent="-292100" lvl="1" marL="914400" rtl="0" algn="l">
              <a:spcBef>
                <a:spcPts val="0"/>
              </a:spcBef>
              <a:spcAft>
                <a:spcPts val="0"/>
              </a:spcAft>
              <a:buSzPts val="1000"/>
              <a:buChar char="○"/>
            </a:pPr>
            <a:r>
              <a:rPr lang="en" sz="1000"/>
              <a:t>Over several iterations, all channels converging to 61 RAU Max ADC</a:t>
            </a:r>
            <a:endParaRPr sz="1000"/>
          </a:p>
          <a:p>
            <a:pPr indent="-317500" lvl="0" marL="457200" rtl="0" algn="l">
              <a:spcBef>
                <a:spcPts val="0"/>
              </a:spcBef>
              <a:spcAft>
                <a:spcPts val="0"/>
              </a:spcAft>
              <a:buSzPts val="1400"/>
              <a:buChar char="●"/>
            </a:pPr>
            <a:r>
              <a:rPr lang="en" sz="1400"/>
              <a:t>Output target HV settings per channel</a:t>
            </a:r>
            <a:endParaRPr/>
          </a:p>
        </p:txBody>
      </p:sp>
      <p:pic>
        <p:nvPicPr>
          <p:cNvPr id="275" name="Google Shape;275;p23"/>
          <p:cNvPicPr preferRelativeResize="0"/>
          <p:nvPr/>
        </p:nvPicPr>
        <p:blipFill>
          <a:blip r:embed="rId3">
            <a:alphaModFix/>
          </a:blip>
          <a:stretch>
            <a:fillRect/>
          </a:stretch>
        </p:blipFill>
        <p:spPr>
          <a:xfrm>
            <a:off x="336375" y="1839755"/>
            <a:ext cx="1673352" cy="1374677"/>
          </a:xfrm>
          <a:prstGeom prst="rect">
            <a:avLst/>
          </a:prstGeom>
          <a:noFill/>
          <a:ln>
            <a:noFill/>
          </a:ln>
        </p:spPr>
      </p:pic>
      <p:pic>
        <p:nvPicPr>
          <p:cNvPr id="276" name="Google Shape;276;p23"/>
          <p:cNvPicPr preferRelativeResize="0"/>
          <p:nvPr/>
        </p:nvPicPr>
        <p:blipFill>
          <a:blip r:embed="rId4">
            <a:alphaModFix/>
          </a:blip>
          <a:stretch>
            <a:fillRect/>
          </a:stretch>
        </p:blipFill>
        <p:spPr>
          <a:xfrm>
            <a:off x="336373" y="3327905"/>
            <a:ext cx="1673348" cy="1418198"/>
          </a:xfrm>
          <a:prstGeom prst="rect">
            <a:avLst/>
          </a:prstGeom>
          <a:noFill/>
          <a:ln>
            <a:noFill/>
          </a:ln>
        </p:spPr>
      </p:pic>
      <p:pic>
        <p:nvPicPr>
          <p:cNvPr id="277" name="Google Shape;277;p23"/>
          <p:cNvPicPr preferRelativeResize="0"/>
          <p:nvPr/>
        </p:nvPicPr>
        <p:blipFill>
          <a:blip r:embed="rId5">
            <a:alphaModFix/>
          </a:blip>
          <a:stretch>
            <a:fillRect/>
          </a:stretch>
        </p:blipFill>
        <p:spPr>
          <a:xfrm>
            <a:off x="2083300" y="1839755"/>
            <a:ext cx="1741152" cy="1374677"/>
          </a:xfrm>
          <a:prstGeom prst="rect">
            <a:avLst/>
          </a:prstGeom>
          <a:noFill/>
          <a:ln>
            <a:noFill/>
          </a:ln>
        </p:spPr>
      </p:pic>
      <p:pic>
        <p:nvPicPr>
          <p:cNvPr id="278" name="Google Shape;278;p23"/>
          <p:cNvPicPr preferRelativeResize="0"/>
          <p:nvPr/>
        </p:nvPicPr>
        <p:blipFill>
          <a:blip r:embed="rId6">
            <a:alphaModFix/>
          </a:blip>
          <a:stretch>
            <a:fillRect/>
          </a:stretch>
        </p:blipFill>
        <p:spPr>
          <a:xfrm>
            <a:off x="2027501" y="3327893"/>
            <a:ext cx="1755613" cy="1374676"/>
          </a:xfrm>
          <a:prstGeom prst="rect">
            <a:avLst/>
          </a:prstGeom>
          <a:noFill/>
          <a:ln>
            <a:noFill/>
          </a:ln>
        </p:spPr>
      </p:pic>
      <p:pic>
        <p:nvPicPr>
          <p:cNvPr id="279" name="Google Shape;279;p23"/>
          <p:cNvPicPr preferRelativeResize="0"/>
          <p:nvPr/>
        </p:nvPicPr>
        <p:blipFill>
          <a:blip r:embed="rId7">
            <a:alphaModFix/>
          </a:blip>
          <a:stretch>
            <a:fillRect/>
          </a:stretch>
        </p:blipFill>
        <p:spPr>
          <a:xfrm>
            <a:off x="3831699" y="1862393"/>
            <a:ext cx="1673349" cy="1329396"/>
          </a:xfrm>
          <a:prstGeom prst="rect">
            <a:avLst/>
          </a:prstGeom>
          <a:noFill/>
          <a:ln>
            <a:noFill/>
          </a:ln>
        </p:spPr>
      </p:pic>
      <p:pic>
        <p:nvPicPr>
          <p:cNvPr id="280" name="Google Shape;280;p23"/>
          <p:cNvPicPr preferRelativeResize="0"/>
          <p:nvPr/>
        </p:nvPicPr>
        <p:blipFill>
          <a:blip r:embed="rId8">
            <a:alphaModFix/>
          </a:blip>
          <a:stretch>
            <a:fillRect/>
          </a:stretch>
        </p:blipFill>
        <p:spPr>
          <a:xfrm>
            <a:off x="3758839" y="3334943"/>
            <a:ext cx="1741148" cy="1360609"/>
          </a:xfrm>
          <a:prstGeom prst="rect">
            <a:avLst/>
          </a:prstGeom>
          <a:noFill/>
          <a:ln>
            <a:noFill/>
          </a:ln>
        </p:spPr>
      </p:pic>
      <p:pic>
        <p:nvPicPr>
          <p:cNvPr id="281" name="Google Shape;281;p23"/>
          <p:cNvPicPr preferRelativeResize="0"/>
          <p:nvPr/>
        </p:nvPicPr>
        <p:blipFill>
          <a:blip r:embed="rId9">
            <a:alphaModFix/>
          </a:blip>
          <a:stretch>
            <a:fillRect/>
          </a:stretch>
        </p:blipFill>
        <p:spPr>
          <a:xfrm>
            <a:off x="5517335" y="1855386"/>
            <a:ext cx="1607596" cy="1360599"/>
          </a:xfrm>
          <a:prstGeom prst="rect">
            <a:avLst/>
          </a:prstGeom>
          <a:noFill/>
          <a:ln>
            <a:noFill/>
          </a:ln>
        </p:spPr>
      </p:pic>
      <p:pic>
        <p:nvPicPr>
          <p:cNvPr id="282" name="Google Shape;282;p23"/>
          <p:cNvPicPr preferRelativeResize="0"/>
          <p:nvPr/>
        </p:nvPicPr>
        <p:blipFill>
          <a:blip r:embed="rId10">
            <a:alphaModFix/>
          </a:blip>
          <a:stretch>
            <a:fillRect/>
          </a:stretch>
        </p:blipFill>
        <p:spPr>
          <a:xfrm>
            <a:off x="5480331" y="3351285"/>
            <a:ext cx="1699365" cy="1329401"/>
          </a:xfrm>
          <a:prstGeom prst="rect">
            <a:avLst/>
          </a:prstGeom>
          <a:noFill/>
          <a:ln>
            <a:noFill/>
          </a:ln>
        </p:spPr>
      </p:pic>
      <p:pic>
        <p:nvPicPr>
          <p:cNvPr id="283" name="Google Shape;283;p23"/>
          <p:cNvPicPr preferRelativeResize="0"/>
          <p:nvPr/>
        </p:nvPicPr>
        <p:blipFill>
          <a:blip r:embed="rId11">
            <a:alphaModFix/>
          </a:blip>
          <a:stretch>
            <a:fillRect/>
          </a:stretch>
        </p:blipFill>
        <p:spPr>
          <a:xfrm>
            <a:off x="7388900" y="1846775"/>
            <a:ext cx="1520064" cy="1374675"/>
          </a:xfrm>
          <a:prstGeom prst="rect">
            <a:avLst/>
          </a:prstGeom>
          <a:noFill/>
          <a:ln>
            <a:noFill/>
          </a:ln>
        </p:spPr>
      </p:pic>
      <p:pic>
        <p:nvPicPr>
          <p:cNvPr id="284" name="Google Shape;284;p23"/>
          <p:cNvPicPr preferRelativeResize="0"/>
          <p:nvPr/>
        </p:nvPicPr>
        <p:blipFill>
          <a:blip r:embed="rId12">
            <a:alphaModFix/>
          </a:blip>
          <a:stretch>
            <a:fillRect/>
          </a:stretch>
        </p:blipFill>
        <p:spPr>
          <a:xfrm>
            <a:off x="7333835" y="3306875"/>
            <a:ext cx="1578191" cy="1418200"/>
          </a:xfrm>
          <a:prstGeom prst="rect">
            <a:avLst/>
          </a:prstGeom>
          <a:noFill/>
          <a:ln>
            <a:noFill/>
          </a:ln>
        </p:spPr>
      </p:pic>
      <p:cxnSp>
        <p:nvCxnSpPr>
          <p:cNvPr id="285" name="Google Shape;285;p23"/>
          <p:cNvCxnSpPr/>
          <p:nvPr/>
        </p:nvCxnSpPr>
        <p:spPr>
          <a:xfrm flipH="1" rot="10800000">
            <a:off x="3221950" y="4799525"/>
            <a:ext cx="2829300" cy="12000"/>
          </a:xfrm>
          <a:prstGeom prst="straightConnector1">
            <a:avLst/>
          </a:prstGeom>
          <a:noFill/>
          <a:ln cap="flat" cmpd="sng" w="9525">
            <a:solidFill>
              <a:srgbClr val="000000"/>
            </a:solidFill>
            <a:prstDash val="solid"/>
            <a:round/>
            <a:headEnd len="med" w="med" type="none"/>
            <a:tailEnd len="med" w="med" type="triangle"/>
          </a:ln>
        </p:spPr>
      </p:cxnSp>
      <p:sp>
        <p:nvSpPr>
          <p:cNvPr id="286" name="Google Shape;286;p23"/>
          <p:cNvSpPr txBox="1"/>
          <p:nvPr/>
        </p:nvSpPr>
        <p:spPr>
          <a:xfrm>
            <a:off x="4102329" y="4799525"/>
            <a:ext cx="11586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Over s</a:t>
            </a:r>
            <a:r>
              <a:rPr lang="en" sz="700"/>
              <a:t>everal Iterations</a:t>
            </a:r>
            <a:endParaRPr sz="700"/>
          </a:p>
        </p:txBody>
      </p:sp>
      <p:pic>
        <p:nvPicPr>
          <p:cNvPr id="287" name="Google Shape;287;p23"/>
          <p:cNvPicPr preferRelativeResize="0"/>
          <p:nvPr/>
        </p:nvPicPr>
        <p:blipFill>
          <a:blip r:embed="rId13">
            <a:alphaModFix/>
          </a:blip>
          <a:stretch>
            <a:fillRect/>
          </a:stretch>
        </p:blipFill>
        <p:spPr>
          <a:xfrm>
            <a:off x="6780472" y="425425"/>
            <a:ext cx="1495625" cy="1294649"/>
          </a:xfrm>
          <a:prstGeom prst="rect">
            <a:avLst/>
          </a:prstGeom>
          <a:noFill/>
          <a:ln>
            <a:noFill/>
          </a:ln>
        </p:spPr>
      </p:pic>
      <p:cxnSp>
        <p:nvCxnSpPr>
          <p:cNvPr id="288" name="Google Shape;288;p23"/>
          <p:cNvCxnSpPr/>
          <p:nvPr/>
        </p:nvCxnSpPr>
        <p:spPr>
          <a:xfrm flipH="1" rot="10800000">
            <a:off x="3951175" y="1327125"/>
            <a:ext cx="2829300" cy="12000"/>
          </a:xfrm>
          <a:prstGeom prst="straightConnector1">
            <a:avLst/>
          </a:prstGeom>
          <a:noFill/>
          <a:ln cap="flat" cmpd="sng" w="9525">
            <a:solidFill>
              <a:srgbClr val="000000"/>
            </a:solidFill>
            <a:prstDash val="solid"/>
            <a:round/>
            <a:headEnd len="med" w="med" type="none"/>
            <a:tailEnd len="med" w="med" type="triangle"/>
          </a:ln>
        </p:spPr>
      </p:cxnSp>
      <p:sp>
        <p:nvSpPr>
          <p:cNvPr id="289" name="Google Shape;289;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0" name="Google Shape;290;p23"/>
          <p:cNvPicPr preferRelativeResize="0"/>
          <p:nvPr/>
        </p:nvPicPr>
        <p:blipFill>
          <a:blip r:embed="rId14">
            <a:alphaModFix/>
          </a:blip>
          <a:stretch>
            <a:fillRect/>
          </a:stretch>
        </p:blipFill>
        <p:spPr>
          <a:xfrm>
            <a:off x="7439864" y="4655825"/>
            <a:ext cx="1290210" cy="449700"/>
          </a:xfrm>
          <a:prstGeom prst="rect">
            <a:avLst/>
          </a:prstGeom>
          <a:noFill/>
          <a:ln>
            <a:noFill/>
          </a:ln>
        </p:spPr>
      </p:pic>
      <p:pic>
        <p:nvPicPr>
          <p:cNvPr id="291" name="Google Shape;291;p23"/>
          <p:cNvPicPr preferRelativeResize="0"/>
          <p:nvPr/>
        </p:nvPicPr>
        <p:blipFill>
          <a:blip r:embed="rId15">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4"/>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HCal work</a:t>
            </a:r>
            <a:endParaRPr/>
          </a:p>
        </p:txBody>
      </p:sp>
      <p:sp>
        <p:nvSpPr>
          <p:cNvPr id="297" name="Google Shape;297;p24"/>
          <p:cNvSpPr txBox="1"/>
          <p:nvPr>
            <p:ph idx="1" type="body"/>
          </p:nvPr>
        </p:nvSpPr>
        <p:spPr>
          <a:xfrm>
            <a:off x="311700" y="826550"/>
            <a:ext cx="8520600" cy="3723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Hardware</a:t>
            </a:r>
            <a:endParaRPr/>
          </a:p>
          <a:p>
            <a:pPr indent="-317500" lvl="1" marL="914400" rtl="0" algn="l">
              <a:spcBef>
                <a:spcPts val="0"/>
              </a:spcBef>
              <a:spcAft>
                <a:spcPts val="0"/>
              </a:spcAft>
              <a:buSzPts val="1400"/>
              <a:buChar char="○"/>
            </a:pPr>
            <a:r>
              <a:rPr lang="en"/>
              <a:t>Can extract gain curves by pmt across various HV settings and compare with parallel LED analysis (see Vanessa Brio’s talk).</a:t>
            </a:r>
            <a:endParaRPr/>
          </a:p>
          <a:p>
            <a:pPr indent="-317500" lvl="2" marL="1371600" rtl="0" algn="l">
              <a:spcBef>
                <a:spcPts val="0"/>
              </a:spcBef>
              <a:spcAft>
                <a:spcPts val="0"/>
              </a:spcAft>
              <a:buSzPts val="1400"/>
              <a:buChar char="■"/>
            </a:pPr>
            <a:r>
              <a:rPr lang="en"/>
              <a:t>This will provide a means to calibrate by various kinematics in the hall via better estimation of alpha parameter.</a:t>
            </a:r>
            <a:endParaRPr/>
          </a:p>
          <a:p>
            <a:pPr indent="-317500" lvl="1" marL="914400" rtl="0" algn="l">
              <a:spcBef>
                <a:spcPts val="0"/>
              </a:spcBef>
              <a:spcAft>
                <a:spcPts val="0"/>
              </a:spcAft>
              <a:buSzPts val="1400"/>
              <a:buChar char="○"/>
            </a:pPr>
            <a:r>
              <a:rPr lang="en"/>
              <a:t>Hardware checks</a:t>
            </a:r>
            <a:endParaRPr/>
          </a:p>
          <a:p>
            <a:pPr indent="-317500" lvl="2" marL="1371600" rtl="0" algn="l">
              <a:spcBef>
                <a:spcPts val="0"/>
              </a:spcBef>
              <a:spcAft>
                <a:spcPts val="0"/>
              </a:spcAft>
              <a:buSzPts val="1400"/>
              <a:buChar char="■"/>
            </a:pPr>
            <a:r>
              <a:rPr lang="en"/>
              <a:t>General calibration constants are being checked by channel to account for front end electronics and cable attenuation. These analyses consider an electronics attenuation factor of 0.75, but recent measurements will update this factor (closer to 0.6).</a:t>
            </a:r>
            <a:endParaRPr/>
          </a:p>
          <a:p>
            <a:pPr indent="-317500" lvl="1" marL="914400" rtl="0" algn="l">
              <a:spcBef>
                <a:spcPts val="0"/>
              </a:spcBef>
              <a:spcAft>
                <a:spcPts val="0"/>
              </a:spcAft>
              <a:buSzPts val="1400"/>
              <a:buChar char="○"/>
            </a:pPr>
            <a:r>
              <a:rPr lang="en"/>
              <a:t>Software</a:t>
            </a:r>
            <a:endParaRPr/>
          </a:p>
          <a:p>
            <a:pPr indent="-317500" lvl="2" marL="1371600" rtl="0" algn="l">
              <a:spcBef>
                <a:spcPts val="0"/>
              </a:spcBef>
              <a:spcAft>
                <a:spcPts val="0"/>
              </a:spcAft>
              <a:buSzPts val="1400"/>
              <a:buChar char="■"/>
            </a:pPr>
            <a:r>
              <a:rPr lang="en"/>
              <a:t>Implement script to run when we have beam that sets HV by channel from signal via gain curve.</a:t>
            </a:r>
            <a:endParaRPr/>
          </a:p>
        </p:txBody>
      </p:sp>
      <p:sp>
        <p:nvSpPr>
          <p:cNvPr id="298" name="Google Shape;29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9" name="Google Shape;299;p24"/>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300" name="Google Shape;300;p24"/>
          <p:cNvPicPr preferRelativeResize="0"/>
          <p:nvPr/>
        </p:nvPicPr>
        <p:blipFill>
          <a:blip r:embed="rId4">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5"/>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Acknowledgments</a:t>
            </a:r>
            <a:endParaRPr/>
          </a:p>
        </p:txBody>
      </p:sp>
      <p:sp>
        <p:nvSpPr>
          <p:cNvPr id="306" name="Google Shape;306;p25"/>
          <p:cNvSpPr txBox="1"/>
          <p:nvPr>
            <p:ph idx="1" type="body"/>
          </p:nvPr>
        </p:nvSpPr>
        <p:spPr>
          <a:xfrm>
            <a:off x="311700" y="82655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David Flay and Eric Fuchey - beamline and geant4</a:t>
            </a:r>
            <a:endParaRPr/>
          </a:p>
          <a:p>
            <a:pPr indent="-342900" lvl="0" marL="457200" rtl="0" algn="l">
              <a:spcBef>
                <a:spcPts val="0"/>
              </a:spcBef>
              <a:spcAft>
                <a:spcPts val="0"/>
              </a:spcAft>
              <a:buSzPts val="1800"/>
              <a:buChar char="●"/>
            </a:pPr>
            <a:r>
              <a:rPr lang="en"/>
              <a:t>Juan Carlos Cornejo and Scott Barcus - HCal, g4sbs, hardware</a:t>
            </a:r>
            <a:endParaRPr/>
          </a:p>
          <a:p>
            <a:pPr indent="-342900" lvl="0" marL="457200" rtl="0" algn="l">
              <a:spcBef>
                <a:spcPts val="0"/>
              </a:spcBef>
              <a:spcAft>
                <a:spcPts val="0"/>
              </a:spcAft>
              <a:buSzPts val="1800"/>
              <a:buChar char="●"/>
            </a:pPr>
            <a:r>
              <a:rPr lang="en"/>
              <a:t>Andrew Puckett</a:t>
            </a:r>
            <a:endParaRPr/>
          </a:p>
          <a:p>
            <a:pPr indent="0" lvl="0" marL="0" rtl="0" algn="l">
              <a:spcBef>
                <a:spcPts val="1600"/>
              </a:spcBef>
              <a:spcAft>
                <a:spcPts val="0"/>
              </a:spcAft>
              <a:buNone/>
            </a:pPr>
            <a:r>
              <a:t/>
            </a:r>
            <a:endParaRPr/>
          </a:p>
          <a:p>
            <a:pPr indent="0" lvl="0" marL="0" rtl="0" algn="l">
              <a:spcBef>
                <a:spcPts val="1600"/>
              </a:spcBef>
              <a:spcAft>
                <a:spcPts val="0"/>
              </a:spcAft>
              <a:buNone/>
            </a:pPr>
            <a:r>
              <a:rPr b="1" lang="en">
                <a:solidFill>
                  <a:srgbClr val="000000"/>
                </a:solidFill>
              </a:rPr>
              <a:t>Lots to do! Thank you for your time and attention!</a:t>
            </a:r>
            <a:endParaRPr b="1">
              <a:solidFill>
                <a:srgbClr val="000000"/>
              </a:solidFill>
            </a:endParaRPr>
          </a:p>
          <a:p>
            <a:pPr indent="0" lvl="0" marL="914400" rtl="0" algn="l">
              <a:spcBef>
                <a:spcPts val="1600"/>
              </a:spcBef>
              <a:spcAft>
                <a:spcPts val="1600"/>
              </a:spcAft>
              <a:buNone/>
            </a:pPr>
            <a:r>
              <a:t/>
            </a:r>
            <a:endParaRPr/>
          </a:p>
        </p:txBody>
      </p:sp>
      <p:sp>
        <p:nvSpPr>
          <p:cNvPr id="307" name="Google Shape;307;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8" name="Google Shape;308;p25"/>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309" name="Google Shape;309;p25"/>
          <p:cNvPicPr preferRelativeResize="0"/>
          <p:nvPr/>
        </p:nvPicPr>
        <p:blipFill>
          <a:blip r:embed="rId4">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6"/>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
        <p:nvSpPr>
          <p:cNvPr id="315" name="Google Shape;315;p26"/>
          <p:cNvSpPr txBox="1"/>
          <p:nvPr>
            <p:ph idx="1" type="body"/>
          </p:nvPr>
        </p:nvSpPr>
        <p:spPr>
          <a:xfrm>
            <a:off x="311700" y="826550"/>
            <a:ext cx="3568200" cy="746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Pedestals</a:t>
            </a:r>
            <a:r>
              <a:rPr lang="en"/>
              <a:t>		</a:t>
            </a:r>
            <a:endParaRPr/>
          </a:p>
          <a:p>
            <a:pPr indent="0" lvl="0" marL="914400" rtl="0" algn="l">
              <a:spcBef>
                <a:spcPts val="1600"/>
              </a:spcBef>
              <a:spcAft>
                <a:spcPts val="1600"/>
              </a:spcAft>
              <a:buNone/>
            </a:pPr>
            <a:r>
              <a:t/>
            </a:r>
            <a:endParaRPr/>
          </a:p>
        </p:txBody>
      </p:sp>
      <p:pic>
        <p:nvPicPr>
          <p:cNvPr id="316" name="Google Shape;316;p26"/>
          <p:cNvPicPr preferRelativeResize="0"/>
          <p:nvPr/>
        </p:nvPicPr>
        <p:blipFill>
          <a:blip r:embed="rId3">
            <a:alphaModFix/>
          </a:blip>
          <a:stretch>
            <a:fillRect/>
          </a:stretch>
        </p:blipFill>
        <p:spPr>
          <a:xfrm>
            <a:off x="6134023" y="401725"/>
            <a:ext cx="2325527" cy="1996600"/>
          </a:xfrm>
          <a:prstGeom prst="rect">
            <a:avLst/>
          </a:prstGeom>
          <a:noFill/>
          <a:ln>
            <a:noFill/>
          </a:ln>
        </p:spPr>
      </p:pic>
      <p:pic>
        <p:nvPicPr>
          <p:cNvPr id="317" name="Google Shape;317;p26"/>
          <p:cNvPicPr preferRelativeResize="0"/>
          <p:nvPr/>
        </p:nvPicPr>
        <p:blipFill>
          <a:blip r:embed="rId4">
            <a:alphaModFix/>
          </a:blip>
          <a:stretch>
            <a:fillRect/>
          </a:stretch>
        </p:blipFill>
        <p:spPr>
          <a:xfrm>
            <a:off x="2406229" y="405988"/>
            <a:ext cx="2325523" cy="1988083"/>
          </a:xfrm>
          <a:prstGeom prst="rect">
            <a:avLst/>
          </a:prstGeom>
          <a:noFill/>
          <a:ln>
            <a:noFill/>
          </a:ln>
        </p:spPr>
      </p:pic>
      <p:cxnSp>
        <p:nvCxnSpPr>
          <p:cNvPr id="318" name="Google Shape;318;p26"/>
          <p:cNvCxnSpPr>
            <a:stCxn id="317" idx="3"/>
          </p:cNvCxnSpPr>
          <p:nvPr/>
        </p:nvCxnSpPr>
        <p:spPr>
          <a:xfrm flipH="1" rot="10800000">
            <a:off x="4731752" y="1390429"/>
            <a:ext cx="1188300" cy="9600"/>
          </a:xfrm>
          <a:prstGeom prst="straightConnector1">
            <a:avLst/>
          </a:prstGeom>
          <a:noFill/>
          <a:ln cap="flat" cmpd="sng" w="9525">
            <a:solidFill>
              <a:schemeClr val="dk2"/>
            </a:solidFill>
            <a:prstDash val="solid"/>
            <a:round/>
            <a:headEnd len="med" w="med" type="none"/>
            <a:tailEnd len="med" w="med" type="triangle"/>
          </a:ln>
        </p:spPr>
      </p:cxnSp>
      <p:sp>
        <p:nvSpPr>
          <p:cNvPr id="319" name="Google Shape;319;p26"/>
          <p:cNvSpPr txBox="1"/>
          <p:nvPr>
            <p:ph idx="1" type="body"/>
          </p:nvPr>
        </p:nvSpPr>
        <p:spPr>
          <a:xfrm>
            <a:off x="445900" y="2739750"/>
            <a:ext cx="3568200" cy="746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Gain Curves</a:t>
            </a:r>
            <a:r>
              <a:rPr lang="en"/>
              <a:t>		</a:t>
            </a:r>
            <a:endParaRPr/>
          </a:p>
          <a:p>
            <a:pPr indent="0" lvl="0" marL="914400" rtl="0" algn="l">
              <a:spcBef>
                <a:spcPts val="1600"/>
              </a:spcBef>
              <a:spcAft>
                <a:spcPts val="1600"/>
              </a:spcAft>
              <a:buNone/>
            </a:pPr>
            <a:r>
              <a:t/>
            </a:r>
            <a:endParaRPr/>
          </a:p>
        </p:txBody>
      </p:sp>
      <p:pic>
        <p:nvPicPr>
          <p:cNvPr id="320" name="Google Shape;320;p26"/>
          <p:cNvPicPr preferRelativeResize="0"/>
          <p:nvPr/>
        </p:nvPicPr>
        <p:blipFill>
          <a:blip r:embed="rId5">
            <a:alphaModFix/>
          </a:blip>
          <a:stretch>
            <a:fillRect/>
          </a:stretch>
        </p:blipFill>
        <p:spPr>
          <a:xfrm>
            <a:off x="3879900" y="2668025"/>
            <a:ext cx="2867720" cy="19878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7"/>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
        <p:nvSpPr>
          <p:cNvPr id="326" name="Google Shape;326;p27"/>
          <p:cNvSpPr txBox="1"/>
          <p:nvPr>
            <p:ph idx="1" type="body"/>
          </p:nvPr>
        </p:nvSpPr>
        <p:spPr>
          <a:xfrm>
            <a:off x="311700" y="826550"/>
            <a:ext cx="3210000" cy="897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Average cosmic E</a:t>
            </a:r>
            <a:endParaRPr/>
          </a:p>
          <a:p>
            <a:pPr indent="-317500" lvl="1" marL="914400" rtl="0" algn="l">
              <a:spcBef>
                <a:spcPts val="0"/>
              </a:spcBef>
              <a:spcAft>
                <a:spcPts val="0"/>
              </a:spcAft>
              <a:buSzPts val="1400"/>
              <a:buChar char="○"/>
            </a:pPr>
            <a:r>
              <a:rPr lang="en"/>
              <a:t>Simulation plots via Juan Carlos Cornejo		</a:t>
            </a:r>
            <a:endParaRPr/>
          </a:p>
          <a:p>
            <a:pPr indent="0" lvl="0" marL="914400" rtl="0" algn="l">
              <a:spcBef>
                <a:spcPts val="1600"/>
              </a:spcBef>
              <a:spcAft>
                <a:spcPts val="1600"/>
              </a:spcAft>
              <a:buNone/>
            </a:pPr>
            <a:r>
              <a:t/>
            </a:r>
            <a:endParaRPr/>
          </a:p>
        </p:txBody>
      </p:sp>
      <p:sp>
        <p:nvSpPr>
          <p:cNvPr id="327" name="Google Shape;327;p27"/>
          <p:cNvSpPr txBox="1"/>
          <p:nvPr>
            <p:ph idx="1" type="body"/>
          </p:nvPr>
        </p:nvSpPr>
        <p:spPr>
          <a:xfrm>
            <a:off x="311700" y="2739750"/>
            <a:ext cx="3210000" cy="746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Total E dep per pmt</a:t>
            </a:r>
            <a:endParaRPr/>
          </a:p>
          <a:p>
            <a:pPr indent="-317500" lvl="1" marL="914400" rtl="0" algn="l">
              <a:spcBef>
                <a:spcPts val="0"/>
              </a:spcBef>
              <a:spcAft>
                <a:spcPts val="0"/>
              </a:spcAft>
              <a:buSzPts val="1400"/>
              <a:buChar char="○"/>
            </a:pPr>
            <a:r>
              <a:rPr lang="en"/>
              <a:t>Simulation plots Sebastian Seeds and Scott Barcus	</a:t>
            </a:r>
            <a:endParaRPr/>
          </a:p>
          <a:p>
            <a:pPr indent="0" lvl="0" marL="914400" rtl="0" algn="l">
              <a:spcBef>
                <a:spcPts val="1600"/>
              </a:spcBef>
              <a:spcAft>
                <a:spcPts val="1600"/>
              </a:spcAft>
              <a:buNone/>
            </a:pPr>
            <a:r>
              <a:t/>
            </a:r>
            <a:endParaRPr/>
          </a:p>
        </p:txBody>
      </p:sp>
      <p:pic>
        <p:nvPicPr>
          <p:cNvPr id="328" name="Google Shape;328;p27"/>
          <p:cNvPicPr preferRelativeResize="0"/>
          <p:nvPr/>
        </p:nvPicPr>
        <p:blipFill>
          <a:blip r:embed="rId3">
            <a:alphaModFix/>
          </a:blip>
          <a:stretch>
            <a:fillRect/>
          </a:stretch>
        </p:blipFill>
        <p:spPr>
          <a:xfrm>
            <a:off x="3307225" y="3213725"/>
            <a:ext cx="2578901" cy="1736062"/>
          </a:xfrm>
          <a:prstGeom prst="rect">
            <a:avLst/>
          </a:prstGeom>
          <a:noFill/>
          <a:ln>
            <a:noFill/>
          </a:ln>
        </p:spPr>
      </p:pic>
      <p:pic>
        <p:nvPicPr>
          <p:cNvPr id="329" name="Google Shape;329;p27"/>
          <p:cNvPicPr preferRelativeResize="0"/>
          <p:nvPr/>
        </p:nvPicPr>
        <p:blipFill>
          <a:blip r:embed="rId4">
            <a:alphaModFix/>
          </a:blip>
          <a:stretch>
            <a:fillRect/>
          </a:stretch>
        </p:blipFill>
        <p:spPr>
          <a:xfrm>
            <a:off x="3988067" y="314175"/>
            <a:ext cx="1217226" cy="2675825"/>
          </a:xfrm>
          <a:prstGeom prst="rect">
            <a:avLst/>
          </a:prstGeom>
          <a:noFill/>
          <a:ln>
            <a:noFill/>
          </a:ln>
        </p:spPr>
      </p:pic>
      <p:pic>
        <p:nvPicPr>
          <p:cNvPr id="330" name="Google Shape;330;p27"/>
          <p:cNvPicPr preferRelativeResize="0"/>
          <p:nvPr/>
        </p:nvPicPr>
        <p:blipFill>
          <a:blip r:embed="rId5">
            <a:alphaModFix/>
          </a:blip>
          <a:stretch>
            <a:fillRect/>
          </a:stretch>
        </p:blipFill>
        <p:spPr>
          <a:xfrm>
            <a:off x="5969725" y="3255625"/>
            <a:ext cx="2976024" cy="1652250"/>
          </a:xfrm>
          <a:prstGeom prst="rect">
            <a:avLst/>
          </a:prstGeom>
          <a:noFill/>
          <a:ln>
            <a:noFill/>
          </a:ln>
        </p:spPr>
      </p:pic>
      <p:pic>
        <p:nvPicPr>
          <p:cNvPr id="331" name="Google Shape;331;p27"/>
          <p:cNvPicPr preferRelativeResize="0"/>
          <p:nvPr/>
        </p:nvPicPr>
        <p:blipFill>
          <a:blip r:embed="rId6">
            <a:alphaModFix/>
          </a:blip>
          <a:stretch>
            <a:fillRect/>
          </a:stretch>
        </p:blipFill>
        <p:spPr>
          <a:xfrm>
            <a:off x="6028225" y="251942"/>
            <a:ext cx="1280799" cy="27889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8"/>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
        <p:nvSpPr>
          <p:cNvPr id="337" name="Google Shape;337;p28"/>
          <p:cNvSpPr txBox="1"/>
          <p:nvPr>
            <p:ph idx="1" type="body"/>
          </p:nvPr>
        </p:nvSpPr>
        <p:spPr>
          <a:xfrm>
            <a:off x="311700" y="826550"/>
            <a:ext cx="3784500" cy="897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Several max adc histograms</a:t>
            </a:r>
            <a:r>
              <a:rPr lang="en"/>
              <a:t>		</a:t>
            </a:r>
            <a:endParaRPr/>
          </a:p>
          <a:p>
            <a:pPr indent="0" lvl="0" marL="914400" rtl="0" algn="l">
              <a:spcBef>
                <a:spcPts val="1600"/>
              </a:spcBef>
              <a:spcAft>
                <a:spcPts val="1600"/>
              </a:spcAft>
              <a:buNone/>
            </a:pPr>
            <a:r>
              <a:t/>
            </a:r>
            <a:endParaRPr/>
          </a:p>
        </p:txBody>
      </p:sp>
      <p:pic>
        <p:nvPicPr>
          <p:cNvPr id="338" name="Google Shape;338;p28"/>
          <p:cNvPicPr preferRelativeResize="0"/>
          <p:nvPr/>
        </p:nvPicPr>
        <p:blipFill>
          <a:blip r:embed="rId3">
            <a:alphaModFix/>
          </a:blip>
          <a:stretch>
            <a:fillRect/>
          </a:stretch>
        </p:blipFill>
        <p:spPr>
          <a:xfrm>
            <a:off x="561524" y="1524407"/>
            <a:ext cx="1492572" cy="1277048"/>
          </a:xfrm>
          <a:prstGeom prst="rect">
            <a:avLst/>
          </a:prstGeom>
          <a:noFill/>
          <a:ln>
            <a:noFill/>
          </a:ln>
        </p:spPr>
      </p:pic>
      <p:pic>
        <p:nvPicPr>
          <p:cNvPr id="339" name="Google Shape;339;p28"/>
          <p:cNvPicPr preferRelativeResize="0"/>
          <p:nvPr/>
        </p:nvPicPr>
        <p:blipFill>
          <a:blip r:embed="rId4">
            <a:alphaModFix/>
          </a:blip>
          <a:stretch>
            <a:fillRect/>
          </a:stretch>
        </p:blipFill>
        <p:spPr>
          <a:xfrm>
            <a:off x="2094725" y="1536935"/>
            <a:ext cx="1449966" cy="1243776"/>
          </a:xfrm>
          <a:prstGeom prst="rect">
            <a:avLst/>
          </a:prstGeom>
          <a:noFill/>
          <a:ln>
            <a:noFill/>
          </a:ln>
        </p:spPr>
      </p:pic>
      <p:pic>
        <p:nvPicPr>
          <p:cNvPr id="340" name="Google Shape;340;p28"/>
          <p:cNvPicPr preferRelativeResize="0"/>
          <p:nvPr/>
        </p:nvPicPr>
        <p:blipFill>
          <a:blip r:embed="rId5">
            <a:alphaModFix/>
          </a:blip>
          <a:stretch>
            <a:fillRect/>
          </a:stretch>
        </p:blipFill>
        <p:spPr>
          <a:xfrm>
            <a:off x="3554368" y="1534656"/>
            <a:ext cx="1449976" cy="1248298"/>
          </a:xfrm>
          <a:prstGeom prst="rect">
            <a:avLst/>
          </a:prstGeom>
          <a:noFill/>
          <a:ln>
            <a:noFill/>
          </a:ln>
        </p:spPr>
      </p:pic>
      <p:pic>
        <p:nvPicPr>
          <p:cNvPr id="341" name="Google Shape;341;p28"/>
          <p:cNvPicPr preferRelativeResize="0"/>
          <p:nvPr/>
        </p:nvPicPr>
        <p:blipFill>
          <a:blip r:embed="rId6">
            <a:alphaModFix/>
          </a:blip>
          <a:stretch>
            <a:fillRect/>
          </a:stretch>
        </p:blipFill>
        <p:spPr>
          <a:xfrm>
            <a:off x="5014026" y="1511795"/>
            <a:ext cx="1492573" cy="1294018"/>
          </a:xfrm>
          <a:prstGeom prst="rect">
            <a:avLst/>
          </a:prstGeom>
          <a:noFill/>
          <a:ln>
            <a:noFill/>
          </a:ln>
        </p:spPr>
      </p:pic>
      <p:pic>
        <p:nvPicPr>
          <p:cNvPr id="342" name="Google Shape;342;p28"/>
          <p:cNvPicPr preferRelativeResize="0"/>
          <p:nvPr/>
        </p:nvPicPr>
        <p:blipFill>
          <a:blip r:embed="rId7">
            <a:alphaModFix/>
          </a:blip>
          <a:stretch>
            <a:fillRect/>
          </a:stretch>
        </p:blipFill>
        <p:spPr>
          <a:xfrm>
            <a:off x="6504625" y="1538128"/>
            <a:ext cx="1449976" cy="1241346"/>
          </a:xfrm>
          <a:prstGeom prst="rect">
            <a:avLst/>
          </a:prstGeom>
          <a:noFill/>
          <a:ln>
            <a:noFill/>
          </a:ln>
        </p:spPr>
      </p:pic>
      <p:pic>
        <p:nvPicPr>
          <p:cNvPr id="343" name="Google Shape;343;p28"/>
          <p:cNvPicPr preferRelativeResize="0"/>
          <p:nvPr/>
        </p:nvPicPr>
        <p:blipFill>
          <a:blip r:embed="rId8">
            <a:alphaModFix/>
          </a:blip>
          <a:stretch>
            <a:fillRect/>
          </a:stretch>
        </p:blipFill>
        <p:spPr>
          <a:xfrm>
            <a:off x="582823" y="2805837"/>
            <a:ext cx="1449977" cy="1259989"/>
          </a:xfrm>
          <a:prstGeom prst="rect">
            <a:avLst/>
          </a:prstGeom>
          <a:noFill/>
          <a:ln>
            <a:noFill/>
          </a:ln>
        </p:spPr>
      </p:pic>
      <p:pic>
        <p:nvPicPr>
          <p:cNvPr id="344" name="Google Shape;344;p28"/>
          <p:cNvPicPr preferRelativeResize="0"/>
          <p:nvPr/>
        </p:nvPicPr>
        <p:blipFill>
          <a:blip r:embed="rId9">
            <a:alphaModFix/>
          </a:blip>
          <a:stretch>
            <a:fillRect/>
          </a:stretch>
        </p:blipFill>
        <p:spPr>
          <a:xfrm>
            <a:off x="2094728" y="2801545"/>
            <a:ext cx="1449976" cy="1268567"/>
          </a:xfrm>
          <a:prstGeom prst="rect">
            <a:avLst/>
          </a:prstGeom>
          <a:noFill/>
          <a:ln>
            <a:noFill/>
          </a:ln>
        </p:spPr>
      </p:pic>
      <p:pic>
        <p:nvPicPr>
          <p:cNvPr id="345" name="Google Shape;345;p28"/>
          <p:cNvPicPr preferRelativeResize="0"/>
          <p:nvPr/>
        </p:nvPicPr>
        <p:blipFill>
          <a:blip r:embed="rId10">
            <a:alphaModFix/>
          </a:blip>
          <a:stretch>
            <a:fillRect/>
          </a:stretch>
        </p:blipFill>
        <p:spPr>
          <a:xfrm>
            <a:off x="3554378" y="2802279"/>
            <a:ext cx="1449973" cy="1267087"/>
          </a:xfrm>
          <a:prstGeom prst="rect">
            <a:avLst/>
          </a:prstGeom>
          <a:noFill/>
          <a:ln>
            <a:noFill/>
          </a:ln>
        </p:spPr>
      </p:pic>
      <p:pic>
        <p:nvPicPr>
          <p:cNvPr id="346" name="Google Shape;346;p28"/>
          <p:cNvPicPr preferRelativeResize="0"/>
          <p:nvPr/>
        </p:nvPicPr>
        <p:blipFill>
          <a:blip r:embed="rId11">
            <a:alphaModFix/>
          </a:blip>
          <a:stretch>
            <a:fillRect/>
          </a:stretch>
        </p:blipFill>
        <p:spPr>
          <a:xfrm>
            <a:off x="5035327" y="2804282"/>
            <a:ext cx="1449977" cy="1263092"/>
          </a:xfrm>
          <a:prstGeom prst="rect">
            <a:avLst/>
          </a:prstGeom>
          <a:noFill/>
          <a:ln>
            <a:noFill/>
          </a:ln>
        </p:spPr>
      </p:pic>
      <p:pic>
        <p:nvPicPr>
          <p:cNvPr id="347" name="Google Shape;347;p28"/>
          <p:cNvPicPr preferRelativeResize="0"/>
          <p:nvPr/>
        </p:nvPicPr>
        <p:blipFill>
          <a:blip r:embed="rId12">
            <a:alphaModFix/>
          </a:blip>
          <a:stretch>
            <a:fillRect/>
          </a:stretch>
        </p:blipFill>
        <p:spPr>
          <a:xfrm>
            <a:off x="6504629" y="2806535"/>
            <a:ext cx="1449977" cy="12585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210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G4SBS Beamline Overview</a:t>
            </a:r>
            <a:endParaRPr/>
          </a:p>
        </p:txBody>
      </p:sp>
      <p:sp>
        <p:nvSpPr>
          <p:cNvPr id="64" name="Google Shape;64;p14"/>
          <p:cNvSpPr txBox="1"/>
          <p:nvPr>
            <p:ph idx="1" type="body"/>
          </p:nvPr>
        </p:nvSpPr>
        <p:spPr>
          <a:xfrm>
            <a:off x="311700" y="783375"/>
            <a:ext cx="5072700" cy="411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000000"/>
                </a:solidFill>
              </a:rPr>
              <a:t>G4SBS is an interactive simulation software that uses Geant4 to simulate beam conditions for various SBS hardware configurations in Hall A. It can:</a:t>
            </a:r>
            <a:endParaRPr sz="1100">
              <a:solidFill>
                <a:srgbClr val="000000"/>
              </a:solidFill>
            </a:endParaRPr>
          </a:p>
          <a:p>
            <a:pPr indent="-298450" lvl="0" marL="457200" rtl="0" algn="l">
              <a:spcBef>
                <a:spcPts val="1600"/>
              </a:spcBef>
              <a:spcAft>
                <a:spcPts val="0"/>
              </a:spcAft>
              <a:buClr>
                <a:srgbClr val="000000"/>
              </a:buClr>
              <a:buSzPts val="1100"/>
              <a:buChar char="●"/>
            </a:pPr>
            <a:r>
              <a:rPr lang="en" sz="1100">
                <a:solidFill>
                  <a:srgbClr val="000000"/>
                </a:solidFill>
              </a:rPr>
              <a:t>Track the kinematics and interactions of simulated particles</a:t>
            </a:r>
            <a:endParaRPr sz="1100">
              <a:solidFill>
                <a:srgbClr val="000000"/>
              </a:solidFill>
            </a:endParaRPr>
          </a:p>
          <a:p>
            <a:pPr indent="-298450" lvl="0" marL="457200" rtl="0" algn="l">
              <a:spcBef>
                <a:spcPts val="0"/>
              </a:spcBef>
              <a:spcAft>
                <a:spcPts val="0"/>
              </a:spcAft>
              <a:buClr>
                <a:srgbClr val="000000"/>
              </a:buClr>
              <a:buSzPts val="1100"/>
              <a:buChar char="●"/>
            </a:pPr>
            <a:r>
              <a:rPr lang="en" sz="1100">
                <a:solidFill>
                  <a:srgbClr val="000000"/>
                </a:solidFill>
              </a:rPr>
              <a:t>Simulate/calculate event rates for processes of interest in sbs program</a:t>
            </a:r>
            <a:endParaRPr sz="1100">
              <a:solidFill>
                <a:srgbClr val="000000"/>
              </a:solidFill>
            </a:endParaRPr>
          </a:p>
          <a:p>
            <a:pPr indent="-298450" lvl="0" marL="457200" rtl="0" algn="l">
              <a:spcBef>
                <a:spcPts val="0"/>
              </a:spcBef>
              <a:spcAft>
                <a:spcPts val="0"/>
              </a:spcAft>
              <a:buClr>
                <a:srgbClr val="000000"/>
              </a:buClr>
              <a:buSzPts val="1100"/>
              <a:buChar char="●"/>
            </a:pPr>
            <a:r>
              <a:rPr lang="en" sz="1100">
                <a:solidFill>
                  <a:srgbClr val="000000"/>
                </a:solidFill>
              </a:rPr>
              <a:t>Calculate detector performance/acceptance/resolution</a:t>
            </a:r>
            <a:endParaRPr sz="1100">
              <a:solidFill>
                <a:srgbClr val="000000"/>
              </a:solidFill>
            </a:endParaRPr>
          </a:p>
          <a:p>
            <a:pPr indent="-298450" lvl="0" marL="457200" rtl="0" algn="l">
              <a:spcBef>
                <a:spcPts val="0"/>
              </a:spcBef>
              <a:spcAft>
                <a:spcPts val="0"/>
              </a:spcAft>
              <a:buClr>
                <a:srgbClr val="000000"/>
              </a:buClr>
              <a:buSzPts val="1100"/>
              <a:buChar char="●"/>
            </a:pPr>
            <a:r>
              <a:rPr lang="en" sz="1100">
                <a:solidFill>
                  <a:srgbClr val="000000"/>
                </a:solidFill>
              </a:rPr>
              <a:t>Estimate background rates and detector occupancies</a:t>
            </a:r>
            <a:endParaRPr sz="1100">
              <a:solidFill>
                <a:srgbClr val="000000"/>
              </a:solidFill>
            </a:endParaRPr>
          </a:p>
          <a:p>
            <a:pPr indent="0" lvl="0" marL="0" rtl="0" algn="l">
              <a:spcBef>
                <a:spcPts val="1600"/>
              </a:spcBef>
              <a:spcAft>
                <a:spcPts val="0"/>
              </a:spcAft>
              <a:buNone/>
            </a:pPr>
            <a:r>
              <a:rPr lang="en" sz="1100">
                <a:solidFill>
                  <a:srgbClr val="000000"/>
                </a:solidFill>
              </a:rPr>
              <a:t>G4SBS requires simulated geometry. The beamline, in particular, consists of:</a:t>
            </a:r>
            <a:endParaRPr sz="1100">
              <a:solidFill>
                <a:srgbClr val="000000"/>
              </a:solidFill>
            </a:endParaRPr>
          </a:p>
          <a:p>
            <a:pPr indent="-298450" lvl="0" marL="457200" rtl="0" algn="l">
              <a:spcBef>
                <a:spcPts val="1600"/>
              </a:spcBef>
              <a:spcAft>
                <a:spcPts val="0"/>
              </a:spcAft>
              <a:buClr>
                <a:srgbClr val="000000"/>
              </a:buClr>
              <a:buSzPts val="1100"/>
              <a:buChar char="●"/>
            </a:pPr>
            <a:r>
              <a:rPr lang="en" sz="1100">
                <a:solidFill>
                  <a:srgbClr val="000000"/>
                </a:solidFill>
              </a:rPr>
              <a:t>Upstream beampipe and components</a:t>
            </a:r>
            <a:endParaRPr sz="1100">
              <a:solidFill>
                <a:srgbClr val="000000"/>
              </a:solidFill>
            </a:endParaRPr>
          </a:p>
          <a:p>
            <a:pPr indent="-298450" lvl="0" marL="457200" rtl="0" algn="l">
              <a:spcBef>
                <a:spcPts val="0"/>
              </a:spcBef>
              <a:spcAft>
                <a:spcPts val="0"/>
              </a:spcAft>
              <a:buClr>
                <a:srgbClr val="000000"/>
              </a:buClr>
              <a:buSzPts val="1100"/>
              <a:buChar char="●"/>
            </a:pPr>
            <a:r>
              <a:rPr lang="en" sz="1100">
                <a:solidFill>
                  <a:srgbClr val="000000"/>
                </a:solidFill>
              </a:rPr>
              <a:t>Target-Proximal downstream beampipe </a:t>
            </a:r>
            <a:endParaRPr sz="1100">
              <a:solidFill>
                <a:srgbClr val="000000"/>
              </a:solidFill>
            </a:endParaRPr>
          </a:p>
          <a:p>
            <a:pPr indent="-298450" lvl="0" marL="457200" rtl="0" algn="l">
              <a:spcBef>
                <a:spcPts val="0"/>
              </a:spcBef>
              <a:spcAft>
                <a:spcPts val="0"/>
              </a:spcAft>
              <a:buClr>
                <a:srgbClr val="000000"/>
              </a:buClr>
              <a:buSzPts val="1100"/>
              <a:buChar char="●"/>
            </a:pPr>
            <a:r>
              <a:rPr lang="en" sz="1100">
                <a:solidFill>
                  <a:srgbClr val="000000"/>
                </a:solidFill>
              </a:rPr>
              <a:t>Target-to-midpipe section</a:t>
            </a:r>
            <a:endParaRPr sz="1100">
              <a:solidFill>
                <a:srgbClr val="000000"/>
              </a:solidFill>
            </a:endParaRPr>
          </a:p>
          <a:p>
            <a:pPr indent="-298450" lvl="0" marL="457200" rtl="0" algn="l">
              <a:spcBef>
                <a:spcPts val="0"/>
              </a:spcBef>
              <a:spcAft>
                <a:spcPts val="0"/>
              </a:spcAft>
              <a:buClr>
                <a:srgbClr val="000000"/>
              </a:buClr>
              <a:buSzPts val="1100"/>
              <a:buChar char="●"/>
            </a:pPr>
            <a:r>
              <a:rPr lang="en" sz="1100">
                <a:solidFill>
                  <a:srgbClr val="000000"/>
                </a:solidFill>
              </a:rPr>
              <a:t>Beam dump section</a:t>
            </a:r>
            <a:endParaRPr sz="1100">
              <a:solidFill>
                <a:srgbClr val="000000"/>
              </a:solidFill>
            </a:endParaRPr>
          </a:p>
          <a:p>
            <a:pPr indent="0" lvl="0" marL="0" rtl="0" algn="l">
              <a:spcBef>
                <a:spcPts val="1600"/>
              </a:spcBef>
              <a:spcAft>
                <a:spcPts val="0"/>
              </a:spcAft>
              <a:buNone/>
            </a:pPr>
            <a:r>
              <a:rPr lang="en" sz="1100">
                <a:solidFill>
                  <a:srgbClr val="000000"/>
                </a:solidFill>
              </a:rPr>
              <a:t>All builds hosted on git</a:t>
            </a:r>
            <a:endParaRPr sz="1100">
              <a:solidFill>
                <a:srgbClr val="000000"/>
              </a:solidFill>
            </a:endParaRPr>
          </a:p>
          <a:p>
            <a:pPr indent="-298450" lvl="0" marL="457200" rtl="0" algn="l">
              <a:spcBef>
                <a:spcPts val="1600"/>
              </a:spcBef>
              <a:spcAft>
                <a:spcPts val="0"/>
              </a:spcAft>
              <a:buClr>
                <a:srgbClr val="000000"/>
              </a:buClr>
              <a:buSzPts val="1100"/>
              <a:buChar char="●"/>
            </a:pPr>
            <a:r>
              <a:rPr lang="en" sz="1100">
                <a:solidFill>
                  <a:srgbClr val="000000"/>
                </a:solidFill>
              </a:rPr>
              <a:t>github.com/JeffersonLab/g4sbs</a:t>
            </a:r>
            <a:endParaRPr sz="1600">
              <a:solidFill>
                <a:srgbClr val="000000"/>
              </a:solidFill>
            </a:endParaRPr>
          </a:p>
        </p:txBody>
      </p:sp>
      <p:pic>
        <p:nvPicPr>
          <p:cNvPr id="65" name="Google Shape;65;p14"/>
          <p:cNvPicPr preferRelativeResize="0"/>
          <p:nvPr/>
        </p:nvPicPr>
        <p:blipFill>
          <a:blip r:embed="rId3">
            <a:alphaModFix/>
          </a:blip>
          <a:stretch>
            <a:fillRect/>
          </a:stretch>
        </p:blipFill>
        <p:spPr>
          <a:xfrm>
            <a:off x="5384450" y="883600"/>
            <a:ext cx="3681575" cy="3376305"/>
          </a:xfrm>
          <a:prstGeom prst="rect">
            <a:avLst/>
          </a:prstGeom>
          <a:noFill/>
          <a:ln>
            <a:noFill/>
          </a:ln>
        </p:spPr>
      </p:pic>
      <p:sp>
        <p:nvSpPr>
          <p:cNvPr id="66" name="Google Shape;66;p14"/>
          <p:cNvSpPr/>
          <p:nvPr/>
        </p:nvSpPr>
        <p:spPr>
          <a:xfrm>
            <a:off x="6907350" y="2703225"/>
            <a:ext cx="407100" cy="14967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nvSpPr>
        <p:spPr>
          <a:xfrm>
            <a:off x="8183975" y="1757675"/>
            <a:ext cx="499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HCal</a:t>
            </a:r>
            <a:endParaRPr sz="800"/>
          </a:p>
        </p:txBody>
      </p:sp>
      <p:sp>
        <p:nvSpPr>
          <p:cNvPr id="68" name="Google Shape;68;p14"/>
          <p:cNvSpPr txBox="1"/>
          <p:nvPr/>
        </p:nvSpPr>
        <p:spPr>
          <a:xfrm>
            <a:off x="7693500" y="2317125"/>
            <a:ext cx="885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Super BigBite</a:t>
            </a:r>
            <a:endParaRPr sz="800"/>
          </a:p>
        </p:txBody>
      </p:sp>
      <p:sp>
        <p:nvSpPr>
          <p:cNvPr id="69" name="Google Shape;69;p14"/>
          <p:cNvSpPr txBox="1"/>
          <p:nvPr/>
        </p:nvSpPr>
        <p:spPr>
          <a:xfrm>
            <a:off x="5359350" y="2090150"/>
            <a:ext cx="1249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BigBite Spectrometer</a:t>
            </a:r>
            <a:endParaRPr sz="800"/>
          </a:p>
        </p:txBody>
      </p:sp>
      <p:sp>
        <p:nvSpPr>
          <p:cNvPr id="70" name="Google Shape;70;p14"/>
          <p:cNvSpPr txBox="1"/>
          <p:nvPr/>
        </p:nvSpPr>
        <p:spPr>
          <a:xfrm>
            <a:off x="5384450" y="883600"/>
            <a:ext cx="1249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JT model of GEn Hall Configuration (for Reference)</a:t>
            </a:r>
            <a:endParaRPr sz="1000"/>
          </a:p>
        </p:txBody>
      </p:sp>
      <p:cxnSp>
        <p:nvCxnSpPr>
          <p:cNvPr id="71" name="Google Shape;71;p14"/>
          <p:cNvCxnSpPr>
            <a:endCxn id="72" idx="1"/>
          </p:cNvCxnSpPr>
          <p:nvPr/>
        </p:nvCxnSpPr>
        <p:spPr>
          <a:xfrm>
            <a:off x="6487950" y="2318900"/>
            <a:ext cx="422400" cy="153900"/>
          </a:xfrm>
          <a:prstGeom prst="straightConnector1">
            <a:avLst/>
          </a:prstGeom>
          <a:noFill/>
          <a:ln cap="flat" cmpd="sng" w="9525">
            <a:solidFill>
              <a:srgbClr val="000000"/>
            </a:solidFill>
            <a:prstDash val="solid"/>
            <a:round/>
            <a:headEnd len="med" w="med" type="none"/>
            <a:tailEnd len="med" w="med" type="triangle"/>
          </a:ln>
        </p:spPr>
      </p:cxnSp>
      <p:cxnSp>
        <p:nvCxnSpPr>
          <p:cNvPr id="73" name="Google Shape;73;p14"/>
          <p:cNvCxnSpPr>
            <a:stCxn id="68" idx="1"/>
          </p:cNvCxnSpPr>
          <p:nvPr/>
        </p:nvCxnSpPr>
        <p:spPr>
          <a:xfrm rot="10800000">
            <a:off x="7461300" y="2431725"/>
            <a:ext cx="232200" cy="39300"/>
          </a:xfrm>
          <a:prstGeom prst="straightConnector1">
            <a:avLst/>
          </a:prstGeom>
          <a:noFill/>
          <a:ln cap="flat" cmpd="sng" w="9525">
            <a:solidFill>
              <a:srgbClr val="000000"/>
            </a:solidFill>
            <a:prstDash val="solid"/>
            <a:round/>
            <a:headEnd len="med" w="med" type="none"/>
            <a:tailEnd len="med" w="med" type="triangle"/>
          </a:ln>
        </p:spPr>
      </p:cxnSp>
      <p:cxnSp>
        <p:nvCxnSpPr>
          <p:cNvPr id="74" name="Google Shape;74;p14"/>
          <p:cNvCxnSpPr>
            <a:stCxn id="67" idx="1"/>
          </p:cNvCxnSpPr>
          <p:nvPr/>
        </p:nvCxnSpPr>
        <p:spPr>
          <a:xfrm rot="10800000">
            <a:off x="7813775" y="1893275"/>
            <a:ext cx="370200" cy="18300"/>
          </a:xfrm>
          <a:prstGeom prst="straightConnector1">
            <a:avLst/>
          </a:prstGeom>
          <a:noFill/>
          <a:ln cap="flat" cmpd="sng" w="9525">
            <a:solidFill>
              <a:srgbClr val="000000"/>
            </a:solidFill>
            <a:prstDash val="solid"/>
            <a:round/>
            <a:headEnd len="med" w="med" type="none"/>
            <a:tailEnd len="med" w="med" type="triangle"/>
          </a:ln>
        </p:spPr>
      </p:cxnSp>
      <p:sp>
        <p:nvSpPr>
          <p:cNvPr id="72" name="Google Shape;72;p14"/>
          <p:cNvSpPr/>
          <p:nvPr/>
        </p:nvSpPr>
        <p:spPr>
          <a:xfrm>
            <a:off x="6910350" y="2318900"/>
            <a:ext cx="407100" cy="3078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6910350" y="1288950"/>
            <a:ext cx="407100" cy="1029900"/>
          </a:xfrm>
          <a:prstGeom prst="rect">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6907350" y="909450"/>
            <a:ext cx="407100" cy="37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 name="Google Shape;77;p14"/>
          <p:cNvCxnSpPr/>
          <p:nvPr/>
        </p:nvCxnSpPr>
        <p:spPr>
          <a:xfrm>
            <a:off x="3355000" y="3126825"/>
            <a:ext cx="258900" cy="0"/>
          </a:xfrm>
          <a:prstGeom prst="straightConnector1">
            <a:avLst/>
          </a:prstGeom>
          <a:noFill/>
          <a:ln cap="flat" cmpd="sng" w="28575">
            <a:solidFill>
              <a:srgbClr val="00FF00"/>
            </a:solidFill>
            <a:prstDash val="solid"/>
            <a:round/>
            <a:headEnd len="med" w="med" type="none"/>
            <a:tailEnd len="med" w="med" type="none"/>
          </a:ln>
        </p:spPr>
      </p:cxnSp>
      <p:cxnSp>
        <p:nvCxnSpPr>
          <p:cNvPr id="78" name="Google Shape;78;p14"/>
          <p:cNvCxnSpPr/>
          <p:nvPr/>
        </p:nvCxnSpPr>
        <p:spPr>
          <a:xfrm>
            <a:off x="3467305" y="3317740"/>
            <a:ext cx="258900" cy="0"/>
          </a:xfrm>
          <a:prstGeom prst="straightConnector1">
            <a:avLst/>
          </a:prstGeom>
          <a:noFill/>
          <a:ln cap="flat" cmpd="sng" w="28575">
            <a:solidFill>
              <a:srgbClr val="FFFF00"/>
            </a:solidFill>
            <a:prstDash val="solid"/>
            <a:round/>
            <a:headEnd len="med" w="med" type="none"/>
            <a:tailEnd len="med" w="med" type="none"/>
          </a:ln>
        </p:spPr>
      </p:cxnSp>
      <p:cxnSp>
        <p:nvCxnSpPr>
          <p:cNvPr id="79" name="Google Shape;79;p14"/>
          <p:cNvCxnSpPr/>
          <p:nvPr/>
        </p:nvCxnSpPr>
        <p:spPr>
          <a:xfrm>
            <a:off x="2556840" y="3507140"/>
            <a:ext cx="258900" cy="0"/>
          </a:xfrm>
          <a:prstGeom prst="straightConnector1">
            <a:avLst/>
          </a:prstGeom>
          <a:noFill/>
          <a:ln cap="flat" cmpd="sng" w="28575">
            <a:solidFill>
              <a:srgbClr val="FF9900"/>
            </a:solidFill>
            <a:prstDash val="solid"/>
            <a:round/>
            <a:headEnd len="med" w="med" type="none"/>
            <a:tailEnd len="med" w="med" type="none"/>
          </a:ln>
        </p:spPr>
      </p:cxnSp>
      <p:cxnSp>
        <p:nvCxnSpPr>
          <p:cNvPr id="80" name="Google Shape;80;p14"/>
          <p:cNvCxnSpPr/>
          <p:nvPr/>
        </p:nvCxnSpPr>
        <p:spPr>
          <a:xfrm>
            <a:off x="2214875" y="3697530"/>
            <a:ext cx="258900" cy="0"/>
          </a:xfrm>
          <a:prstGeom prst="straightConnector1">
            <a:avLst/>
          </a:prstGeom>
          <a:noFill/>
          <a:ln cap="flat" cmpd="sng" w="28575">
            <a:solidFill>
              <a:srgbClr val="FF0000"/>
            </a:solidFill>
            <a:prstDash val="solid"/>
            <a:round/>
            <a:headEnd len="med" w="med" type="none"/>
            <a:tailEnd len="med" w="med" type="none"/>
          </a:ln>
        </p:spPr>
      </p:cxnSp>
      <p:sp>
        <p:nvSpPr>
          <p:cNvPr id="81" name="Google Shape;8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2" name="Google Shape;82;p14"/>
          <p:cNvPicPr preferRelativeResize="0"/>
          <p:nvPr/>
        </p:nvPicPr>
        <p:blipFill>
          <a:blip r:embed="rId4">
            <a:alphaModFix/>
          </a:blip>
          <a:stretch>
            <a:fillRect/>
          </a:stretch>
        </p:blipFill>
        <p:spPr>
          <a:xfrm>
            <a:off x="7439864" y="4655825"/>
            <a:ext cx="1290210" cy="449700"/>
          </a:xfrm>
          <a:prstGeom prst="rect">
            <a:avLst/>
          </a:prstGeom>
          <a:noFill/>
          <a:ln>
            <a:noFill/>
          </a:ln>
        </p:spPr>
      </p:pic>
      <p:pic>
        <p:nvPicPr>
          <p:cNvPr id="83" name="Google Shape;83;p14"/>
          <p:cNvPicPr preferRelativeResize="0"/>
          <p:nvPr/>
        </p:nvPicPr>
        <p:blipFill>
          <a:blip r:embed="rId5">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7" name="Shape 87"/>
        <p:cNvGrpSpPr/>
        <p:nvPr/>
      </p:nvGrpSpPr>
      <p:grpSpPr>
        <a:xfrm>
          <a:off x="0" y="0"/>
          <a:ext cx="0" cy="0"/>
          <a:chOff x="0" y="0"/>
          <a:chExt cx="0" cy="0"/>
        </a:xfrm>
      </p:grpSpPr>
      <p:sp>
        <p:nvSpPr>
          <p:cNvPr id="88" name="Google Shape;88;p15"/>
          <p:cNvSpPr txBox="1"/>
          <p:nvPr>
            <p:ph type="ctrTitle"/>
          </p:nvPr>
        </p:nvSpPr>
        <p:spPr>
          <a:xfrm>
            <a:off x="311700" y="126900"/>
            <a:ext cx="8520600" cy="5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t>G4SBS GEn Beamline</a:t>
            </a:r>
            <a:endParaRPr sz="2800"/>
          </a:p>
        </p:txBody>
      </p:sp>
      <p:sp>
        <p:nvSpPr>
          <p:cNvPr id="89" name="Google Shape;89;p15"/>
          <p:cNvSpPr txBox="1"/>
          <p:nvPr/>
        </p:nvSpPr>
        <p:spPr>
          <a:xfrm>
            <a:off x="37000" y="753675"/>
            <a:ext cx="3474600" cy="2515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434343"/>
              </a:buClr>
              <a:buSzPts val="1300"/>
              <a:buChar char="●"/>
            </a:pPr>
            <a:r>
              <a:rPr lang="en" sz="1300">
                <a:solidFill>
                  <a:srgbClr val="434343"/>
                </a:solidFill>
              </a:rPr>
              <a:t>All sections constructed to match engineering plans (primary JT file)</a:t>
            </a:r>
            <a:endParaRPr sz="1300">
              <a:solidFill>
                <a:srgbClr val="434343"/>
              </a:solidFill>
            </a:endParaRPr>
          </a:p>
          <a:p>
            <a:pPr indent="-311150" lvl="1" marL="914400" rtl="0" algn="l">
              <a:spcBef>
                <a:spcPts val="0"/>
              </a:spcBef>
              <a:spcAft>
                <a:spcPts val="0"/>
              </a:spcAft>
              <a:buClr>
                <a:srgbClr val="434343"/>
              </a:buClr>
              <a:buSzPts val="1300"/>
              <a:buChar char="○"/>
            </a:pPr>
            <a:r>
              <a:rPr lang="en" sz="1300">
                <a:solidFill>
                  <a:srgbClr val="434343"/>
                </a:solidFill>
              </a:rPr>
              <a:t>Geometry and materials</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Insignificant elements ignored</a:t>
            </a:r>
            <a:endParaRPr sz="1300">
              <a:solidFill>
                <a:srgbClr val="434343"/>
              </a:solidFill>
            </a:endParaRPr>
          </a:p>
          <a:p>
            <a:pPr indent="-311150" lvl="1" marL="914400" rtl="0" algn="l">
              <a:spcBef>
                <a:spcPts val="0"/>
              </a:spcBef>
              <a:spcAft>
                <a:spcPts val="0"/>
              </a:spcAft>
              <a:buClr>
                <a:srgbClr val="434343"/>
              </a:buClr>
              <a:buSzPts val="1300"/>
              <a:buChar char="○"/>
            </a:pPr>
            <a:r>
              <a:rPr lang="en" sz="1300">
                <a:solidFill>
                  <a:srgbClr val="434343"/>
                </a:solidFill>
              </a:rPr>
              <a:t>Brackets, screws, rivets, etc.</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Target to midpipe, beam dump, and active upstream components implemented by David Flay</a:t>
            </a:r>
            <a:endParaRPr sz="1300">
              <a:solidFill>
                <a:srgbClr val="434343"/>
              </a:solidFill>
            </a:endParaRPr>
          </a:p>
          <a:p>
            <a:pPr indent="0" lvl="0" marL="457200" rtl="0" algn="l">
              <a:spcBef>
                <a:spcPts val="0"/>
              </a:spcBef>
              <a:spcAft>
                <a:spcPts val="0"/>
              </a:spcAft>
              <a:buNone/>
            </a:pPr>
            <a:r>
              <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Interface to experiment-common target-to-midpipe section accurate</a:t>
            </a:r>
            <a:endParaRPr sz="1300">
              <a:solidFill>
                <a:srgbClr val="434343"/>
              </a:solidFill>
            </a:endParaRPr>
          </a:p>
          <a:p>
            <a:pPr indent="0" lvl="0" marL="457200" rtl="0" algn="l">
              <a:spcBef>
                <a:spcPts val="0"/>
              </a:spcBef>
              <a:spcAft>
                <a:spcPts val="0"/>
              </a:spcAft>
              <a:buNone/>
            </a:pPr>
            <a:r>
              <a:t/>
            </a:r>
            <a:endParaRPr/>
          </a:p>
        </p:txBody>
      </p:sp>
      <p:pic>
        <p:nvPicPr>
          <p:cNvPr id="90" name="Google Shape;90;p15"/>
          <p:cNvPicPr preferRelativeResize="0"/>
          <p:nvPr/>
        </p:nvPicPr>
        <p:blipFill>
          <a:blip r:embed="rId3">
            <a:alphaModFix/>
          </a:blip>
          <a:stretch>
            <a:fillRect/>
          </a:stretch>
        </p:blipFill>
        <p:spPr>
          <a:xfrm>
            <a:off x="3544275" y="1122188"/>
            <a:ext cx="5104301" cy="2022175"/>
          </a:xfrm>
          <a:prstGeom prst="rect">
            <a:avLst/>
          </a:prstGeom>
          <a:noFill/>
          <a:ln>
            <a:noFill/>
          </a:ln>
        </p:spPr>
      </p:pic>
      <p:pic>
        <p:nvPicPr>
          <p:cNvPr id="91" name="Google Shape;91;p15"/>
          <p:cNvPicPr preferRelativeResize="0"/>
          <p:nvPr/>
        </p:nvPicPr>
        <p:blipFill>
          <a:blip r:embed="rId4">
            <a:alphaModFix/>
          </a:blip>
          <a:stretch>
            <a:fillRect/>
          </a:stretch>
        </p:blipFill>
        <p:spPr>
          <a:xfrm>
            <a:off x="4396575" y="192725"/>
            <a:ext cx="1410649" cy="1292049"/>
          </a:xfrm>
          <a:prstGeom prst="rect">
            <a:avLst/>
          </a:prstGeom>
          <a:noFill/>
          <a:ln>
            <a:noFill/>
          </a:ln>
        </p:spPr>
      </p:pic>
      <p:cxnSp>
        <p:nvCxnSpPr>
          <p:cNvPr id="92" name="Google Shape;92;p15"/>
          <p:cNvCxnSpPr>
            <a:stCxn id="91" idx="2"/>
          </p:cNvCxnSpPr>
          <p:nvPr/>
        </p:nvCxnSpPr>
        <p:spPr>
          <a:xfrm flipH="1">
            <a:off x="4003299" y="1484774"/>
            <a:ext cx="1098600" cy="1141500"/>
          </a:xfrm>
          <a:prstGeom prst="straightConnector1">
            <a:avLst/>
          </a:prstGeom>
          <a:noFill/>
          <a:ln cap="flat" cmpd="sng" w="9525">
            <a:solidFill>
              <a:srgbClr val="FF0000"/>
            </a:solidFill>
            <a:prstDash val="solid"/>
            <a:round/>
            <a:headEnd len="med" w="med" type="none"/>
            <a:tailEnd len="med" w="med" type="triangle"/>
          </a:ln>
        </p:spPr>
      </p:cxnSp>
      <p:sp>
        <p:nvSpPr>
          <p:cNvPr id="93" name="Google Shape;93;p15"/>
          <p:cNvSpPr txBox="1"/>
          <p:nvPr/>
        </p:nvSpPr>
        <p:spPr>
          <a:xfrm>
            <a:off x="3874775" y="3214350"/>
            <a:ext cx="16560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Current G4SBS geometry</a:t>
            </a:r>
            <a:endParaRPr b="1" sz="800"/>
          </a:p>
        </p:txBody>
      </p:sp>
      <p:sp>
        <p:nvSpPr>
          <p:cNvPr id="94" name="Google Shape;94;p15"/>
          <p:cNvSpPr txBox="1"/>
          <p:nvPr/>
        </p:nvSpPr>
        <p:spPr>
          <a:xfrm>
            <a:off x="6509200" y="1169425"/>
            <a:ext cx="12903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GEn </a:t>
            </a:r>
            <a:r>
              <a:rPr b="1" lang="en" sz="800"/>
              <a:t>JT Geometry</a:t>
            </a:r>
            <a:endParaRPr b="1" sz="800"/>
          </a:p>
        </p:txBody>
      </p:sp>
      <p:sp>
        <p:nvSpPr>
          <p:cNvPr id="95" name="Google Shape;95;p15"/>
          <p:cNvSpPr txBox="1"/>
          <p:nvPr/>
        </p:nvSpPr>
        <p:spPr>
          <a:xfrm>
            <a:off x="5872175" y="235900"/>
            <a:ext cx="1048500" cy="8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Interface between target-proximal beamline and common target-to-midpipe sections. </a:t>
            </a:r>
            <a:endParaRPr sz="800"/>
          </a:p>
        </p:txBody>
      </p:sp>
      <p:pic>
        <p:nvPicPr>
          <p:cNvPr id="96" name="Google Shape;96;p15"/>
          <p:cNvPicPr preferRelativeResize="0"/>
          <p:nvPr/>
        </p:nvPicPr>
        <p:blipFill>
          <a:blip r:embed="rId5">
            <a:alphaModFix/>
          </a:blip>
          <a:stretch>
            <a:fillRect/>
          </a:stretch>
        </p:blipFill>
        <p:spPr>
          <a:xfrm>
            <a:off x="671238" y="3514325"/>
            <a:ext cx="8063064" cy="1064775"/>
          </a:xfrm>
          <a:prstGeom prst="rect">
            <a:avLst/>
          </a:prstGeom>
          <a:noFill/>
          <a:ln>
            <a:noFill/>
          </a:ln>
        </p:spPr>
      </p:pic>
      <p:sp>
        <p:nvSpPr>
          <p:cNvPr id="97" name="Google Shape;97;p15"/>
          <p:cNvSpPr txBox="1"/>
          <p:nvPr/>
        </p:nvSpPr>
        <p:spPr>
          <a:xfrm>
            <a:off x="311700" y="4655825"/>
            <a:ext cx="13278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Common t</a:t>
            </a:r>
            <a:r>
              <a:rPr lang="en" sz="700"/>
              <a:t>arget-to-midpipe section in green, large O/D</a:t>
            </a:r>
            <a:endParaRPr sz="700"/>
          </a:p>
        </p:txBody>
      </p:sp>
      <p:cxnSp>
        <p:nvCxnSpPr>
          <p:cNvPr id="98" name="Google Shape;98;p15"/>
          <p:cNvCxnSpPr/>
          <p:nvPr/>
        </p:nvCxnSpPr>
        <p:spPr>
          <a:xfrm rot="10800000">
            <a:off x="826475" y="4323100"/>
            <a:ext cx="24600" cy="425700"/>
          </a:xfrm>
          <a:prstGeom prst="straightConnector1">
            <a:avLst/>
          </a:prstGeom>
          <a:noFill/>
          <a:ln cap="flat" cmpd="sng" w="9525">
            <a:solidFill>
              <a:srgbClr val="00FF00"/>
            </a:solidFill>
            <a:prstDash val="solid"/>
            <a:round/>
            <a:headEnd len="med" w="med" type="none"/>
            <a:tailEnd len="med" w="med" type="triangle"/>
          </a:ln>
        </p:spPr>
      </p:cxnSp>
      <p:sp>
        <p:nvSpPr>
          <p:cNvPr id="99" name="Google Shape;99;p15"/>
          <p:cNvSpPr txBox="1"/>
          <p:nvPr/>
        </p:nvSpPr>
        <p:spPr>
          <a:xfrm>
            <a:off x="3598313" y="4631275"/>
            <a:ext cx="22089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48D48 magnet moved for perspective</a:t>
            </a:r>
            <a:endParaRPr b="1" sz="800"/>
          </a:p>
        </p:txBody>
      </p:sp>
      <p:sp>
        <p:nvSpPr>
          <p:cNvPr id="100" name="Google Shape;100;p15"/>
          <p:cNvSpPr/>
          <p:nvPr/>
        </p:nvSpPr>
        <p:spPr>
          <a:xfrm>
            <a:off x="8584825" y="3348725"/>
            <a:ext cx="296100" cy="1342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txBox="1"/>
          <p:nvPr/>
        </p:nvSpPr>
        <p:spPr>
          <a:xfrm>
            <a:off x="1293075" y="3462150"/>
            <a:ext cx="9642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Shielding Mounts</a:t>
            </a:r>
            <a:endParaRPr sz="700">
              <a:solidFill>
                <a:srgbClr val="FFFFFF"/>
              </a:solidFill>
            </a:endParaRPr>
          </a:p>
        </p:txBody>
      </p:sp>
      <p:sp>
        <p:nvSpPr>
          <p:cNvPr id="102" name="Google Shape;102;p15"/>
          <p:cNvSpPr txBox="1"/>
          <p:nvPr/>
        </p:nvSpPr>
        <p:spPr>
          <a:xfrm>
            <a:off x="1909400" y="4328925"/>
            <a:ext cx="9642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Corrector Magnets</a:t>
            </a:r>
            <a:endParaRPr sz="700">
              <a:solidFill>
                <a:srgbClr val="FFFFFF"/>
              </a:solidFill>
            </a:endParaRPr>
          </a:p>
        </p:txBody>
      </p:sp>
      <p:sp>
        <p:nvSpPr>
          <p:cNvPr id="103" name="Google Shape;103;p15"/>
          <p:cNvSpPr txBox="1"/>
          <p:nvPr/>
        </p:nvSpPr>
        <p:spPr>
          <a:xfrm>
            <a:off x="2691225" y="3462150"/>
            <a:ext cx="9642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Shielding Rings</a:t>
            </a:r>
            <a:endParaRPr sz="700">
              <a:solidFill>
                <a:srgbClr val="FFFFFF"/>
              </a:solidFill>
            </a:endParaRPr>
          </a:p>
        </p:txBody>
      </p:sp>
      <p:sp>
        <p:nvSpPr>
          <p:cNvPr id="104" name="Google Shape;104;p15"/>
          <p:cNvSpPr txBox="1"/>
          <p:nvPr/>
        </p:nvSpPr>
        <p:spPr>
          <a:xfrm>
            <a:off x="6884250" y="3645400"/>
            <a:ext cx="10485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Upstream Beampipe</a:t>
            </a:r>
            <a:endParaRPr sz="700">
              <a:solidFill>
                <a:srgbClr val="FFFFFF"/>
              </a:solidFill>
            </a:endParaRPr>
          </a:p>
        </p:txBody>
      </p:sp>
      <p:sp>
        <p:nvSpPr>
          <p:cNvPr id="105" name="Google Shape;105;p15"/>
          <p:cNvSpPr txBox="1"/>
          <p:nvPr/>
        </p:nvSpPr>
        <p:spPr>
          <a:xfrm>
            <a:off x="6937875" y="4168150"/>
            <a:ext cx="10485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Target Chamber</a:t>
            </a:r>
            <a:endParaRPr sz="700">
              <a:solidFill>
                <a:srgbClr val="FFFFFF"/>
              </a:solidFill>
            </a:endParaRPr>
          </a:p>
        </p:txBody>
      </p:sp>
      <p:sp>
        <p:nvSpPr>
          <p:cNvPr id="106" name="Google Shape;106;p15"/>
          <p:cNvSpPr txBox="1"/>
          <p:nvPr/>
        </p:nvSpPr>
        <p:spPr>
          <a:xfrm>
            <a:off x="2808675" y="4331300"/>
            <a:ext cx="10485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BigBite Spectrometer</a:t>
            </a:r>
            <a:endParaRPr sz="700">
              <a:solidFill>
                <a:srgbClr val="FFFFFF"/>
              </a:solidFill>
            </a:endParaRPr>
          </a:p>
        </p:txBody>
      </p:sp>
      <p:cxnSp>
        <p:nvCxnSpPr>
          <p:cNvPr id="107" name="Google Shape;107;p15"/>
          <p:cNvCxnSpPr/>
          <p:nvPr/>
        </p:nvCxnSpPr>
        <p:spPr>
          <a:xfrm flipH="1">
            <a:off x="1880850" y="3694200"/>
            <a:ext cx="49500" cy="209700"/>
          </a:xfrm>
          <a:prstGeom prst="straightConnector1">
            <a:avLst/>
          </a:prstGeom>
          <a:noFill/>
          <a:ln cap="flat" cmpd="sng" w="9525">
            <a:solidFill>
              <a:srgbClr val="00FF00"/>
            </a:solidFill>
            <a:prstDash val="solid"/>
            <a:round/>
            <a:headEnd len="med" w="med" type="none"/>
            <a:tailEnd len="med" w="med" type="triangle"/>
          </a:ln>
        </p:spPr>
      </p:cxnSp>
      <p:cxnSp>
        <p:nvCxnSpPr>
          <p:cNvPr id="108" name="Google Shape;108;p15"/>
          <p:cNvCxnSpPr/>
          <p:nvPr/>
        </p:nvCxnSpPr>
        <p:spPr>
          <a:xfrm>
            <a:off x="1930350" y="3688025"/>
            <a:ext cx="141900" cy="462600"/>
          </a:xfrm>
          <a:prstGeom prst="straightConnector1">
            <a:avLst/>
          </a:prstGeom>
          <a:noFill/>
          <a:ln cap="flat" cmpd="sng" w="9525">
            <a:solidFill>
              <a:srgbClr val="00FF00"/>
            </a:solidFill>
            <a:prstDash val="solid"/>
            <a:round/>
            <a:headEnd len="med" w="med" type="none"/>
            <a:tailEnd len="med" w="med" type="triangle"/>
          </a:ln>
        </p:spPr>
      </p:cxnSp>
      <p:cxnSp>
        <p:nvCxnSpPr>
          <p:cNvPr id="109" name="Google Shape;109;p15"/>
          <p:cNvCxnSpPr/>
          <p:nvPr/>
        </p:nvCxnSpPr>
        <p:spPr>
          <a:xfrm>
            <a:off x="3367325" y="3694200"/>
            <a:ext cx="61800" cy="333000"/>
          </a:xfrm>
          <a:prstGeom prst="straightConnector1">
            <a:avLst/>
          </a:prstGeom>
          <a:noFill/>
          <a:ln cap="flat" cmpd="sng" w="9525">
            <a:solidFill>
              <a:srgbClr val="00FF00"/>
            </a:solidFill>
            <a:prstDash val="solid"/>
            <a:round/>
            <a:headEnd len="med" w="med" type="none"/>
            <a:tailEnd len="med" w="med" type="triangle"/>
          </a:ln>
        </p:spPr>
      </p:cxnSp>
      <p:sp>
        <p:nvSpPr>
          <p:cNvPr id="110" name="Google Shape;110;p15"/>
          <p:cNvSpPr txBox="1"/>
          <p:nvPr/>
        </p:nvSpPr>
        <p:spPr>
          <a:xfrm>
            <a:off x="836975" y="4328925"/>
            <a:ext cx="10878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Downstream Beampipe</a:t>
            </a:r>
            <a:endParaRPr sz="700">
              <a:solidFill>
                <a:srgbClr val="FFFFFF"/>
              </a:solidFill>
            </a:endParaRPr>
          </a:p>
        </p:txBody>
      </p:sp>
      <p:cxnSp>
        <p:nvCxnSpPr>
          <p:cNvPr id="111" name="Google Shape;111;p15"/>
          <p:cNvCxnSpPr/>
          <p:nvPr/>
        </p:nvCxnSpPr>
        <p:spPr>
          <a:xfrm rot="10800000">
            <a:off x="1042225" y="4051825"/>
            <a:ext cx="573600" cy="351600"/>
          </a:xfrm>
          <a:prstGeom prst="straightConnector1">
            <a:avLst/>
          </a:prstGeom>
          <a:noFill/>
          <a:ln cap="flat" cmpd="sng" w="9525">
            <a:solidFill>
              <a:srgbClr val="00FF00"/>
            </a:solidFill>
            <a:prstDash val="solid"/>
            <a:round/>
            <a:headEnd len="med" w="med" type="none"/>
            <a:tailEnd len="med" w="med" type="triangle"/>
          </a:ln>
        </p:spPr>
      </p:cxnSp>
      <p:cxnSp>
        <p:nvCxnSpPr>
          <p:cNvPr id="112" name="Google Shape;112;p15"/>
          <p:cNvCxnSpPr/>
          <p:nvPr/>
        </p:nvCxnSpPr>
        <p:spPr>
          <a:xfrm rot="10800000">
            <a:off x="1547975" y="4082725"/>
            <a:ext cx="641400" cy="320700"/>
          </a:xfrm>
          <a:prstGeom prst="straightConnector1">
            <a:avLst/>
          </a:prstGeom>
          <a:noFill/>
          <a:ln cap="flat" cmpd="sng" w="9525">
            <a:solidFill>
              <a:srgbClr val="00FF00"/>
            </a:solidFill>
            <a:prstDash val="solid"/>
            <a:round/>
            <a:headEnd len="med" w="med" type="none"/>
            <a:tailEnd len="med" w="med" type="triangle"/>
          </a:ln>
        </p:spPr>
      </p:cxnSp>
      <p:cxnSp>
        <p:nvCxnSpPr>
          <p:cNvPr id="113" name="Google Shape;113;p15"/>
          <p:cNvCxnSpPr/>
          <p:nvPr/>
        </p:nvCxnSpPr>
        <p:spPr>
          <a:xfrm flipH="1" rot="10800000">
            <a:off x="2177050" y="4064125"/>
            <a:ext cx="875700" cy="339300"/>
          </a:xfrm>
          <a:prstGeom prst="straightConnector1">
            <a:avLst/>
          </a:prstGeom>
          <a:noFill/>
          <a:ln cap="flat" cmpd="sng" w="9525">
            <a:solidFill>
              <a:srgbClr val="00FF00"/>
            </a:solidFill>
            <a:prstDash val="solid"/>
            <a:round/>
            <a:headEnd len="med" w="med" type="none"/>
            <a:tailEnd len="med" w="med" type="triangle"/>
          </a:ln>
        </p:spPr>
      </p:cxnSp>
      <p:cxnSp>
        <p:nvCxnSpPr>
          <p:cNvPr id="114" name="Google Shape;114;p15"/>
          <p:cNvCxnSpPr/>
          <p:nvPr/>
        </p:nvCxnSpPr>
        <p:spPr>
          <a:xfrm>
            <a:off x="3718850" y="4440425"/>
            <a:ext cx="265200" cy="30600"/>
          </a:xfrm>
          <a:prstGeom prst="straightConnector1">
            <a:avLst/>
          </a:prstGeom>
          <a:noFill/>
          <a:ln cap="flat" cmpd="sng" w="9525">
            <a:solidFill>
              <a:srgbClr val="00FF00"/>
            </a:solidFill>
            <a:prstDash val="solid"/>
            <a:round/>
            <a:headEnd len="med" w="med" type="none"/>
            <a:tailEnd len="med" w="med" type="triangle"/>
          </a:ln>
        </p:spPr>
      </p:cxnSp>
      <p:cxnSp>
        <p:nvCxnSpPr>
          <p:cNvPr id="115" name="Google Shape;115;p15"/>
          <p:cNvCxnSpPr/>
          <p:nvPr/>
        </p:nvCxnSpPr>
        <p:spPr>
          <a:xfrm>
            <a:off x="7141700" y="3891550"/>
            <a:ext cx="240600" cy="154200"/>
          </a:xfrm>
          <a:prstGeom prst="straightConnector1">
            <a:avLst/>
          </a:prstGeom>
          <a:noFill/>
          <a:ln cap="flat" cmpd="sng" w="9525">
            <a:solidFill>
              <a:srgbClr val="00FF00"/>
            </a:solidFill>
            <a:prstDash val="solid"/>
            <a:round/>
            <a:headEnd len="med" w="med" type="none"/>
            <a:tailEnd len="med" w="med" type="triangle"/>
          </a:ln>
        </p:spPr>
      </p:cxnSp>
      <p:cxnSp>
        <p:nvCxnSpPr>
          <p:cNvPr id="116" name="Google Shape;116;p15"/>
          <p:cNvCxnSpPr/>
          <p:nvPr/>
        </p:nvCxnSpPr>
        <p:spPr>
          <a:xfrm rot="10800000">
            <a:off x="6599050" y="4156675"/>
            <a:ext cx="456300" cy="86400"/>
          </a:xfrm>
          <a:prstGeom prst="straightConnector1">
            <a:avLst/>
          </a:prstGeom>
          <a:noFill/>
          <a:ln cap="flat" cmpd="sng" w="9525">
            <a:solidFill>
              <a:srgbClr val="00FF00"/>
            </a:solidFill>
            <a:prstDash val="solid"/>
            <a:round/>
            <a:headEnd len="med" w="med" type="none"/>
            <a:tailEnd len="med" w="med" type="triangle"/>
          </a:ln>
        </p:spPr>
      </p:cxnSp>
      <p:sp>
        <p:nvSpPr>
          <p:cNvPr id="117" name="Google Shape;11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8" name="Google Shape;118;p15"/>
          <p:cNvPicPr preferRelativeResize="0"/>
          <p:nvPr/>
        </p:nvPicPr>
        <p:blipFill>
          <a:blip r:embed="rId6">
            <a:alphaModFix/>
          </a:blip>
          <a:stretch>
            <a:fillRect/>
          </a:stretch>
        </p:blipFill>
        <p:spPr>
          <a:xfrm>
            <a:off x="7439864" y="4655825"/>
            <a:ext cx="1290210" cy="449700"/>
          </a:xfrm>
          <a:prstGeom prst="rect">
            <a:avLst/>
          </a:prstGeom>
          <a:noFill/>
          <a:ln>
            <a:noFill/>
          </a:ln>
        </p:spPr>
      </p:pic>
      <p:pic>
        <p:nvPicPr>
          <p:cNvPr id="119" name="Google Shape;119;p15"/>
          <p:cNvPicPr preferRelativeResize="0"/>
          <p:nvPr/>
        </p:nvPicPr>
        <p:blipFill>
          <a:blip r:embed="rId7">
            <a:alphaModFix/>
          </a:blip>
          <a:stretch>
            <a:fillRect/>
          </a:stretch>
        </p:blipFill>
        <p:spPr>
          <a:xfrm>
            <a:off x="6107899" y="4690927"/>
            <a:ext cx="1280810" cy="379499"/>
          </a:xfrm>
          <a:prstGeom prst="rect">
            <a:avLst/>
          </a:prstGeom>
          <a:noFill/>
          <a:ln>
            <a:noFill/>
          </a:ln>
        </p:spPr>
      </p:pic>
      <p:sp>
        <p:nvSpPr>
          <p:cNvPr id="120" name="Google Shape;120;p15"/>
          <p:cNvSpPr txBox="1"/>
          <p:nvPr/>
        </p:nvSpPr>
        <p:spPr>
          <a:xfrm>
            <a:off x="5173388" y="3051788"/>
            <a:ext cx="22089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t>Corrector magnets removed</a:t>
            </a:r>
            <a:r>
              <a:rPr b="1" lang="en" sz="600"/>
              <a:t> for perspective</a:t>
            </a:r>
            <a:endParaRPr b="1" sz="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4" name="Shape 124"/>
        <p:cNvGrpSpPr/>
        <p:nvPr/>
      </p:nvGrpSpPr>
      <p:grpSpPr>
        <a:xfrm>
          <a:off x="0" y="0"/>
          <a:ext cx="0" cy="0"/>
          <a:chOff x="0" y="0"/>
          <a:chExt cx="0" cy="0"/>
        </a:xfrm>
      </p:grpSpPr>
      <p:pic>
        <p:nvPicPr>
          <p:cNvPr id="125" name="Google Shape;125;p16"/>
          <p:cNvPicPr preferRelativeResize="0"/>
          <p:nvPr/>
        </p:nvPicPr>
        <p:blipFill>
          <a:blip r:embed="rId3">
            <a:alphaModFix/>
          </a:blip>
          <a:stretch>
            <a:fillRect/>
          </a:stretch>
        </p:blipFill>
        <p:spPr>
          <a:xfrm>
            <a:off x="3727075" y="666450"/>
            <a:ext cx="5059100" cy="2215275"/>
          </a:xfrm>
          <a:prstGeom prst="rect">
            <a:avLst/>
          </a:prstGeom>
          <a:noFill/>
          <a:ln>
            <a:noFill/>
          </a:ln>
        </p:spPr>
      </p:pic>
      <p:sp>
        <p:nvSpPr>
          <p:cNvPr id="126" name="Google Shape;126;p16"/>
          <p:cNvSpPr txBox="1"/>
          <p:nvPr>
            <p:ph type="ctrTitle"/>
          </p:nvPr>
        </p:nvSpPr>
        <p:spPr>
          <a:xfrm>
            <a:off x="311700" y="126900"/>
            <a:ext cx="5059200" cy="5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t>G4SBS GMn Beamline</a:t>
            </a:r>
            <a:endParaRPr sz="2800"/>
          </a:p>
        </p:txBody>
      </p:sp>
      <p:sp>
        <p:nvSpPr>
          <p:cNvPr id="127" name="Google Shape;127;p16"/>
          <p:cNvSpPr txBox="1"/>
          <p:nvPr/>
        </p:nvSpPr>
        <p:spPr>
          <a:xfrm>
            <a:off x="126950" y="578025"/>
            <a:ext cx="3523800" cy="25587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434343"/>
              </a:buClr>
              <a:buSzPts val="1300"/>
              <a:buChar char="●"/>
            </a:pPr>
            <a:r>
              <a:rPr lang="en" sz="1300">
                <a:solidFill>
                  <a:srgbClr val="434343"/>
                </a:solidFill>
              </a:rPr>
              <a:t>Beamline geometry now constrained to previous </a:t>
            </a:r>
            <a:r>
              <a:rPr lang="en" sz="1300">
                <a:solidFill>
                  <a:srgbClr val="434343"/>
                </a:solidFill>
              </a:rPr>
              <a:t>BL03 </a:t>
            </a:r>
            <a:r>
              <a:rPr lang="en" sz="1300">
                <a:solidFill>
                  <a:srgbClr val="434343"/>
                </a:solidFill>
              </a:rPr>
              <a:t>configuration</a:t>
            </a:r>
            <a:endParaRPr sz="1300">
              <a:solidFill>
                <a:srgbClr val="434343"/>
              </a:solidFill>
            </a:endParaRPr>
          </a:p>
          <a:p>
            <a:pPr indent="-311150" lvl="1" marL="914400" rtl="0" algn="l">
              <a:spcBef>
                <a:spcPts val="0"/>
              </a:spcBef>
              <a:spcAft>
                <a:spcPts val="0"/>
              </a:spcAft>
              <a:buClr>
                <a:srgbClr val="434343"/>
              </a:buClr>
              <a:buSzPts val="1300"/>
              <a:buChar char="○"/>
            </a:pPr>
            <a:r>
              <a:rPr lang="en" sz="1300">
                <a:solidFill>
                  <a:srgbClr val="434343"/>
                </a:solidFill>
              </a:rPr>
              <a:t>No others expected for GMn</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Conical beamline section (including corrector magnets and shielding) shifted and checked.</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Additional components can be added as needed including lead shielding.</a:t>
            </a:r>
            <a:endParaRPr sz="1300">
              <a:solidFill>
                <a:srgbClr val="434343"/>
              </a:solidFill>
            </a:endParaRPr>
          </a:p>
          <a:p>
            <a:pPr indent="0" lvl="0" marL="457200" rtl="0" algn="l">
              <a:spcBef>
                <a:spcPts val="0"/>
              </a:spcBef>
              <a:spcAft>
                <a:spcPts val="0"/>
              </a:spcAft>
              <a:buNone/>
            </a:pPr>
            <a:r>
              <a:t/>
            </a:r>
            <a:endParaRPr sz="1300">
              <a:solidFill>
                <a:srgbClr val="434343"/>
              </a:solidFill>
            </a:endParaRPr>
          </a:p>
          <a:p>
            <a:pPr indent="-298450" lvl="0" marL="457200" rtl="0" algn="l">
              <a:spcBef>
                <a:spcPts val="0"/>
              </a:spcBef>
              <a:spcAft>
                <a:spcPts val="0"/>
              </a:spcAft>
              <a:buClr>
                <a:srgbClr val="434343"/>
              </a:buClr>
              <a:buSzPts val="1100"/>
              <a:buChar char="●"/>
            </a:pPr>
            <a:r>
              <a:rPr lang="en" sz="1300">
                <a:solidFill>
                  <a:srgbClr val="434343"/>
                </a:solidFill>
              </a:rPr>
              <a:t>All experiment common downstream beamline elements are consistent with GEn.</a:t>
            </a:r>
            <a:endParaRPr sz="1300">
              <a:solidFill>
                <a:srgbClr val="434343"/>
              </a:solidFill>
            </a:endParaRPr>
          </a:p>
          <a:p>
            <a:pPr indent="0" lvl="0" marL="457200" rtl="0" algn="l">
              <a:spcBef>
                <a:spcPts val="0"/>
              </a:spcBef>
              <a:spcAft>
                <a:spcPts val="0"/>
              </a:spcAft>
              <a:buNone/>
            </a:pPr>
            <a:r>
              <a:t/>
            </a:r>
            <a:endParaRPr sz="1100">
              <a:solidFill>
                <a:schemeClr val="dk1"/>
              </a:solidFill>
            </a:endParaRPr>
          </a:p>
        </p:txBody>
      </p:sp>
      <p:sp>
        <p:nvSpPr>
          <p:cNvPr id="128" name="Google Shape;128;p16"/>
          <p:cNvSpPr txBox="1"/>
          <p:nvPr/>
        </p:nvSpPr>
        <p:spPr>
          <a:xfrm>
            <a:off x="3456350" y="3070400"/>
            <a:ext cx="1934100" cy="3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Current g4sbs geometry: config 3 </a:t>
            </a:r>
            <a:endParaRPr b="1" sz="800"/>
          </a:p>
        </p:txBody>
      </p:sp>
      <p:sp>
        <p:nvSpPr>
          <p:cNvPr id="129" name="Google Shape;129;p16"/>
          <p:cNvSpPr txBox="1"/>
          <p:nvPr/>
        </p:nvSpPr>
        <p:spPr>
          <a:xfrm>
            <a:off x="5536075" y="783875"/>
            <a:ext cx="1390200" cy="3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GMn </a:t>
            </a:r>
            <a:r>
              <a:rPr b="1" lang="en" sz="800">
                <a:solidFill>
                  <a:schemeClr val="dk1"/>
                </a:solidFill>
              </a:rPr>
              <a:t>BL03 </a:t>
            </a:r>
            <a:r>
              <a:rPr b="1" lang="en" sz="800"/>
              <a:t>JT Geometry </a:t>
            </a:r>
            <a:endParaRPr b="1" sz="800"/>
          </a:p>
        </p:txBody>
      </p:sp>
      <p:sp>
        <p:nvSpPr>
          <p:cNvPr id="130" name="Google Shape;130;p16"/>
          <p:cNvSpPr txBox="1"/>
          <p:nvPr/>
        </p:nvSpPr>
        <p:spPr>
          <a:xfrm>
            <a:off x="280025" y="4655825"/>
            <a:ext cx="13278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Common t</a:t>
            </a:r>
            <a:r>
              <a:rPr lang="en" sz="700"/>
              <a:t>arget-to-midpipe section in green, large O/D</a:t>
            </a:r>
            <a:endParaRPr sz="700"/>
          </a:p>
        </p:txBody>
      </p:sp>
      <p:cxnSp>
        <p:nvCxnSpPr>
          <p:cNvPr id="131" name="Google Shape;131;p16"/>
          <p:cNvCxnSpPr>
            <a:stCxn id="130" idx="0"/>
          </p:cNvCxnSpPr>
          <p:nvPr/>
        </p:nvCxnSpPr>
        <p:spPr>
          <a:xfrm rot="10800000">
            <a:off x="688925" y="4448525"/>
            <a:ext cx="255000" cy="207300"/>
          </a:xfrm>
          <a:prstGeom prst="straightConnector1">
            <a:avLst/>
          </a:prstGeom>
          <a:noFill/>
          <a:ln cap="flat" cmpd="sng" w="19050">
            <a:solidFill>
              <a:srgbClr val="FFFFFF"/>
            </a:solidFill>
            <a:prstDash val="solid"/>
            <a:round/>
            <a:headEnd len="med" w="med" type="none"/>
            <a:tailEnd len="med" w="med" type="triangle"/>
          </a:ln>
        </p:spPr>
      </p:cxnSp>
      <p:pic>
        <p:nvPicPr>
          <p:cNvPr id="132" name="Google Shape;132;p16"/>
          <p:cNvPicPr preferRelativeResize="0"/>
          <p:nvPr/>
        </p:nvPicPr>
        <p:blipFill>
          <a:blip r:embed="rId4">
            <a:alphaModFix/>
          </a:blip>
          <a:stretch>
            <a:fillRect/>
          </a:stretch>
        </p:blipFill>
        <p:spPr>
          <a:xfrm>
            <a:off x="347425" y="3118373"/>
            <a:ext cx="8449148" cy="1527350"/>
          </a:xfrm>
          <a:prstGeom prst="rect">
            <a:avLst/>
          </a:prstGeom>
          <a:noFill/>
          <a:ln>
            <a:noFill/>
          </a:ln>
        </p:spPr>
      </p:pic>
      <p:sp>
        <p:nvSpPr>
          <p:cNvPr id="133" name="Google Shape;133;p16"/>
          <p:cNvSpPr txBox="1"/>
          <p:nvPr/>
        </p:nvSpPr>
        <p:spPr>
          <a:xfrm>
            <a:off x="7328275" y="3448050"/>
            <a:ext cx="10485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Upstream Beampipe</a:t>
            </a:r>
            <a:endParaRPr sz="700">
              <a:solidFill>
                <a:srgbClr val="FFFFFF"/>
              </a:solidFill>
            </a:endParaRPr>
          </a:p>
        </p:txBody>
      </p:sp>
      <p:cxnSp>
        <p:nvCxnSpPr>
          <p:cNvPr id="134" name="Google Shape;134;p16"/>
          <p:cNvCxnSpPr/>
          <p:nvPr/>
        </p:nvCxnSpPr>
        <p:spPr>
          <a:xfrm flipH="1" rot="10800000">
            <a:off x="851075" y="4261600"/>
            <a:ext cx="43200" cy="487200"/>
          </a:xfrm>
          <a:prstGeom prst="straightConnector1">
            <a:avLst/>
          </a:prstGeom>
          <a:noFill/>
          <a:ln cap="flat" cmpd="sng" w="9525">
            <a:solidFill>
              <a:srgbClr val="00FF00"/>
            </a:solidFill>
            <a:prstDash val="solid"/>
            <a:round/>
            <a:headEnd len="med" w="med" type="none"/>
            <a:tailEnd len="med" w="med" type="triangle"/>
          </a:ln>
        </p:spPr>
      </p:cxnSp>
      <p:sp>
        <p:nvSpPr>
          <p:cNvPr id="135" name="Google Shape;135;p16"/>
          <p:cNvSpPr txBox="1"/>
          <p:nvPr/>
        </p:nvSpPr>
        <p:spPr>
          <a:xfrm>
            <a:off x="7406575" y="4205150"/>
            <a:ext cx="10485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Target Chamber</a:t>
            </a:r>
            <a:endParaRPr sz="700">
              <a:solidFill>
                <a:srgbClr val="FFFFFF"/>
              </a:solidFill>
            </a:endParaRPr>
          </a:p>
        </p:txBody>
      </p:sp>
      <p:sp>
        <p:nvSpPr>
          <p:cNvPr id="136" name="Google Shape;136;p16"/>
          <p:cNvSpPr txBox="1"/>
          <p:nvPr/>
        </p:nvSpPr>
        <p:spPr>
          <a:xfrm>
            <a:off x="1924775" y="3295625"/>
            <a:ext cx="9642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Shielding Mounts</a:t>
            </a:r>
            <a:endParaRPr sz="700">
              <a:solidFill>
                <a:srgbClr val="FFFFFF"/>
              </a:solidFill>
            </a:endParaRPr>
          </a:p>
        </p:txBody>
      </p:sp>
      <p:sp>
        <p:nvSpPr>
          <p:cNvPr id="137" name="Google Shape;137;p16"/>
          <p:cNvSpPr txBox="1"/>
          <p:nvPr/>
        </p:nvSpPr>
        <p:spPr>
          <a:xfrm>
            <a:off x="3875350" y="3270950"/>
            <a:ext cx="9642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Shielding Rings</a:t>
            </a:r>
            <a:endParaRPr sz="700">
              <a:solidFill>
                <a:srgbClr val="FFFFFF"/>
              </a:solidFill>
            </a:endParaRPr>
          </a:p>
        </p:txBody>
      </p:sp>
      <p:sp>
        <p:nvSpPr>
          <p:cNvPr id="138" name="Google Shape;138;p16"/>
          <p:cNvSpPr txBox="1"/>
          <p:nvPr/>
        </p:nvSpPr>
        <p:spPr>
          <a:xfrm>
            <a:off x="836975" y="4328925"/>
            <a:ext cx="10878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Downstream Beampipe</a:t>
            </a:r>
            <a:endParaRPr sz="700">
              <a:solidFill>
                <a:srgbClr val="FFFFFF"/>
              </a:solidFill>
            </a:endParaRPr>
          </a:p>
        </p:txBody>
      </p:sp>
      <p:sp>
        <p:nvSpPr>
          <p:cNvPr id="139" name="Google Shape;139;p16"/>
          <p:cNvSpPr txBox="1"/>
          <p:nvPr/>
        </p:nvSpPr>
        <p:spPr>
          <a:xfrm>
            <a:off x="2415100" y="4328925"/>
            <a:ext cx="9642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Corrector Magnets</a:t>
            </a:r>
            <a:endParaRPr sz="700">
              <a:solidFill>
                <a:srgbClr val="FFFFFF"/>
              </a:solidFill>
            </a:endParaRPr>
          </a:p>
        </p:txBody>
      </p:sp>
      <p:sp>
        <p:nvSpPr>
          <p:cNvPr id="140" name="Google Shape;140;p16"/>
          <p:cNvSpPr txBox="1"/>
          <p:nvPr/>
        </p:nvSpPr>
        <p:spPr>
          <a:xfrm>
            <a:off x="4461475" y="4328925"/>
            <a:ext cx="10485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FFFFFF"/>
                </a:solidFill>
              </a:rPr>
              <a:t>BigBite Spectrometer</a:t>
            </a:r>
            <a:endParaRPr sz="700">
              <a:solidFill>
                <a:srgbClr val="FFFFFF"/>
              </a:solidFill>
            </a:endParaRPr>
          </a:p>
        </p:txBody>
      </p:sp>
      <p:cxnSp>
        <p:nvCxnSpPr>
          <p:cNvPr id="141" name="Google Shape;141;p16"/>
          <p:cNvCxnSpPr/>
          <p:nvPr/>
        </p:nvCxnSpPr>
        <p:spPr>
          <a:xfrm>
            <a:off x="7542575" y="3706525"/>
            <a:ext cx="49200" cy="191100"/>
          </a:xfrm>
          <a:prstGeom prst="straightConnector1">
            <a:avLst/>
          </a:prstGeom>
          <a:noFill/>
          <a:ln cap="flat" cmpd="sng" w="9525">
            <a:solidFill>
              <a:srgbClr val="00FF00"/>
            </a:solidFill>
            <a:prstDash val="solid"/>
            <a:round/>
            <a:headEnd len="med" w="med" type="none"/>
            <a:tailEnd len="med" w="med" type="triangle"/>
          </a:ln>
        </p:spPr>
      </p:cxnSp>
      <p:cxnSp>
        <p:nvCxnSpPr>
          <p:cNvPr id="142" name="Google Shape;142;p16"/>
          <p:cNvCxnSpPr/>
          <p:nvPr/>
        </p:nvCxnSpPr>
        <p:spPr>
          <a:xfrm rot="10800000">
            <a:off x="7178675" y="4125950"/>
            <a:ext cx="419400" cy="123300"/>
          </a:xfrm>
          <a:prstGeom prst="straightConnector1">
            <a:avLst/>
          </a:prstGeom>
          <a:noFill/>
          <a:ln cap="flat" cmpd="sng" w="9525">
            <a:solidFill>
              <a:srgbClr val="00FF00"/>
            </a:solidFill>
            <a:prstDash val="solid"/>
            <a:round/>
            <a:headEnd len="med" w="med" type="none"/>
            <a:tailEnd len="med" w="med" type="triangle"/>
          </a:ln>
        </p:spPr>
      </p:cxnSp>
      <p:cxnSp>
        <p:nvCxnSpPr>
          <p:cNvPr id="143" name="Google Shape;143;p16"/>
          <p:cNvCxnSpPr/>
          <p:nvPr/>
        </p:nvCxnSpPr>
        <p:spPr>
          <a:xfrm>
            <a:off x="4569950" y="3484500"/>
            <a:ext cx="123300" cy="431700"/>
          </a:xfrm>
          <a:prstGeom prst="straightConnector1">
            <a:avLst/>
          </a:prstGeom>
          <a:noFill/>
          <a:ln cap="flat" cmpd="sng" w="9525">
            <a:solidFill>
              <a:srgbClr val="00FF00"/>
            </a:solidFill>
            <a:prstDash val="solid"/>
            <a:round/>
            <a:headEnd len="med" w="med" type="none"/>
            <a:tailEnd len="med" w="med" type="triangle"/>
          </a:ln>
        </p:spPr>
      </p:cxnSp>
      <p:cxnSp>
        <p:nvCxnSpPr>
          <p:cNvPr id="144" name="Google Shape;144;p16"/>
          <p:cNvCxnSpPr/>
          <p:nvPr/>
        </p:nvCxnSpPr>
        <p:spPr>
          <a:xfrm flipH="1" rot="10800000">
            <a:off x="3145300" y="3965525"/>
            <a:ext cx="1258200" cy="419400"/>
          </a:xfrm>
          <a:prstGeom prst="straightConnector1">
            <a:avLst/>
          </a:prstGeom>
          <a:noFill/>
          <a:ln cap="flat" cmpd="sng" w="9525">
            <a:solidFill>
              <a:srgbClr val="00FF00"/>
            </a:solidFill>
            <a:prstDash val="solid"/>
            <a:round/>
            <a:headEnd len="med" w="med" type="none"/>
            <a:tailEnd len="med" w="med" type="triangle"/>
          </a:ln>
        </p:spPr>
      </p:cxnSp>
      <p:cxnSp>
        <p:nvCxnSpPr>
          <p:cNvPr id="145" name="Google Shape;145;p16"/>
          <p:cNvCxnSpPr/>
          <p:nvPr/>
        </p:nvCxnSpPr>
        <p:spPr>
          <a:xfrm rot="10800000">
            <a:off x="2497650" y="3916325"/>
            <a:ext cx="660000" cy="468600"/>
          </a:xfrm>
          <a:prstGeom prst="straightConnector1">
            <a:avLst/>
          </a:prstGeom>
          <a:noFill/>
          <a:ln cap="flat" cmpd="sng" w="9525">
            <a:solidFill>
              <a:srgbClr val="00FF00"/>
            </a:solidFill>
            <a:prstDash val="solid"/>
            <a:round/>
            <a:headEnd len="med" w="med" type="none"/>
            <a:tailEnd len="med" w="med" type="triangle"/>
          </a:ln>
        </p:spPr>
      </p:cxnSp>
      <p:cxnSp>
        <p:nvCxnSpPr>
          <p:cNvPr id="146" name="Google Shape;146;p16"/>
          <p:cNvCxnSpPr/>
          <p:nvPr/>
        </p:nvCxnSpPr>
        <p:spPr>
          <a:xfrm>
            <a:off x="2701275" y="3509175"/>
            <a:ext cx="419400" cy="302100"/>
          </a:xfrm>
          <a:prstGeom prst="straightConnector1">
            <a:avLst/>
          </a:prstGeom>
          <a:noFill/>
          <a:ln cap="flat" cmpd="sng" w="9525">
            <a:solidFill>
              <a:srgbClr val="00FF00"/>
            </a:solidFill>
            <a:prstDash val="solid"/>
            <a:round/>
            <a:headEnd len="med" w="med" type="none"/>
            <a:tailEnd len="med" w="med" type="triangle"/>
          </a:ln>
        </p:spPr>
      </p:cxnSp>
      <p:cxnSp>
        <p:nvCxnSpPr>
          <p:cNvPr id="147" name="Google Shape;147;p16"/>
          <p:cNvCxnSpPr/>
          <p:nvPr/>
        </p:nvCxnSpPr>
        <p:spPr>
          <a:xfrm>
            <a:off x="2713600" y="3515350"/>
            <a:ext cx="111000" cy="222000"/>
          </a:xfrm>
          <a:prstGeom prst="straightConnector1">
            <a:avLst/>
          </a:prstGeom>
          <a:noFill/>
          <a:ln cap="flat" cmpd="sng" w="9525">
            <a:solidFill>
              <a:srgbClr val="00FF00"/>
            </a:solidFill>
            <a:prstDash val="solid"/>
            <a:round/>
            <a:headEnd len="med" w="med" type="none"/>
            <a:tailEnd len="med" w="med" type="triangle"/>
          </a:ln>
        </p:spPr>
      </p:cxnSp>
      <p:cxnSp>
        <p:nvCxnSpPr>
          <p:cNvPr id="148" name="Google Shape;148;p16"/>
          <p:cNvCxnSpPr/>
          <p:nvPr/>
        </p:nvCxnSpPr>
        <p:spPr>
          <a:xfrm>
            <a:off x="2719775" y="3515350"/>
            <a:ext cx="49200" cy="505800"/>
          </a:xfrm>
          <a:prstGeom prst="straightConnector1">
            <a:avLst/>
          </a:prstGeom>
          <a:noFill/>
          <a:ln cap="flat" cmpd="sng" w="9525">
            <a:solidFill>
              <a:srgbClr val="00FF00"/>
            </a:solidFill>
            <a:prstDash val="solid"/>
            <a:round/>
            <a:headEnd len="med" w="med" type="none"/>
            <a:tailEnd len="med" w="med" type="triangle"/>
          </a:ln>
        </p:spPr>
      </p:cxnSp>
      <p:cxnSp>
        <p:nvCxnSpPr>
          <p:cNvPr id="149" name="Google Shape;149;p16"/>
          <p:cNvCxnSpPr/>
          <p:nvPr/>
        </p:nvCxnSpPr>
        <p:spPr>
          <a:xfrm>
            <a:off x="2713600" y="3521500"/>
            <a:ext cx="444000" cy="549000"/>
          </a:xfrm>
          <a:prstGeom prst="straightConnector1">
            <a:avLst/>
          </a:prstGeom>
          <a:noFill/>
          <a:ln cap="flat" cmpd="sng" w="9525">
            <a:solidFill>
              <a:srgbClr val="00FF00"/>
            </a:solidFill>
            <a:prstDash val="solid"/>
            <a:round/>
            <a:headEnd len="med" w="med" type="none"/>
            <a:tailEnd len="med" w="med" type="triangle"/>
          </a:ln>
        </p:spPr>
      </p:cxnSp>
      <p:cxnSp>
        <p:nvCxnSpPr>
          <p:cNvPr id="150" name="Google Shape;150;p16"/>
          <p:cNvCxnSpPr/>
          <p:nvPr/>
        </p:nvCxnSpPr>
        <p:spPr>
          <a:xfrm rot="10800000">
            <a:off x="1288825" y="3940825"/>
            <a:ext cx="382500" cy="462600"/>
          </a:xfrm>
          <a:prstGeom prst="straightConnector1">
            <a:avLst/>
          </a:prstGeom>
          <a:noFill/>
          <a:ln cap="flat" cmpd="sng" w="9525">
            <a:solidFill>
              <a:srgbClr val="00FF00"/>
            </a:solidFill>
            <a:prstDash val="solid"/>
            <a:round/>
            <a:headEnd len="med" w="med" type="none"/>
            <a:tailEnd len="med" w="med" type="triangle"/>
          </a:ln>
        </p:spPr>
      </p:cxnSp>
      <p:sp>
        <p:nvSpPr>
          <p:cNvPr id="151" name="Google Shape;151;p16"/>
          <p:cNvSpPr txBox="1"/>
          <p:nvPr/>
        </p:nvSpPr>
        <p:spPr>
          <a:xfrm>
            <a:off x="3598313" y="4631275"/>
            <a:ext cx="22089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48D48 magnet moved for perspective</a:t>
            </a:r>
            <a:endParaRPr b="1" sz="800"/>
          </a:p>
        </p:txBody>
      </p:sp>
      <p:sp>
        <p:nvSpPr>
          <p:cNvPr id="152" name="Google Shape;152;p16"/>
          <p:cNvSpPr txBox="1"/>
          <p:nvPr/>
        </p:nvSpPr>
        <p:spPr>
          <a:xfrm>
            <a:off x="5252525" y="2454925"/>
            <a:ext cx="2123400" cy="4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Similar sectioned offset procedure used to verify component placement</a:t>
            </a:r>
            <a:endParaRPr sz="800"/>
          </a:p>
        </p:txBody>
      </p:sp>
      <p:sp>
        <p:nvSpPr>
          <p:cNvPr id="153" name="Google Shape;153;p16"/>
          <p:cNvSpPr txBox="1"/>
          <p:nvPr/>
        </p:nvSpPr>
        <p:spPr>
          <a:xfrm>
            <a:off x="3770875" y="2889063"/>
            <a:ext cx="1656000" cy="2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Current G4SBS geometry</a:t>
            </a:r>
            <a:endParaRPr b="1" sz="800"/>
          </a:p>
        </p:txBody>
      </p:sp>
      <p:sp>
        <p:nvSpPr>
          <p:cNvPr id="154" name="Google Shape;15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5" name="Google Shape;155;p16"/>
          <p:cNvPicPr preferRelativeResize="0"/>
          <p:nvPr/>
        </p:nvPicPr>
        <p:blipFill>
          <a:blip r:embed="rId5">
            <a:alphaModFix/>
          </a:blip>
          <a:stretch>
            <a:fillRect/>
          </a:stretch>
        </p:blipFill>
        <p:spPr>
          <a:xfrm>
            <a:off x="7439864" y="4655825"/>
            <a:ext cx="1290210" cy="449700"/>
          </a:xfrm>
          <a:prstGeom prst="rect">
            <a:avLst/>
          </a:prstGeom>
          <a:noFill/>
          <a:ln>
            <a:noFill/>
          </a:ln>
        </p:spPr>
      </p:pic>
      <p:pic>
        <p:nvPicPr>
          <p:cNvPr id="156" name="Google Shape;156;p16"/>
          <p:cNvPicPr preferRelativeResize="0"/>
          <p:nvPr/>
        </p:nvPicPr>
        <p:blipFill>
          <a:blip r:embed="rId6">
            <a:alphaModFix/>
          </a:blip>
          <a:stretch>
            <a:fillRect/>
          </a:stretch>
        </p:blipFill>
        <p:spPr>
          <a:xfrm>
            <a:off x="6107899" y="4690927"/>
            <a:ext cx="1280810" cy="379499"/>
          </a:xfrm>
          <a:prstGeom prst="rect">
            <a:avLst/>
          </a:prstGeom>
          <a:noFill/>
          <a:ln>
            <a:noFill/>
          </a:ln>
        </p:spPr>
      </p:pic>
      <p:cxnSp>
        <p:nvCxnSpPr>
          <p:cNvPr id="157" name="Google Shape;157;p16"/>
          <p:cNvCxnSpPr/>
          <p:nvPr/>
        </p:nvCxnSpPr>
        <p:spPr>
          <a:xfrm>
            <a:off x="8227175" y="2206525"/>
            <a:ext cx="24600" cy="248400"/>
          </a:xfrm>
          <a:prstGeom prst="straightConnector1">
            <a:avLst/>
          </a:prstGeom>
          <a:noFill/>
          <a:ln cap="flat" cmpd="sng" w="9525">
            <a:solidFill>
              <a:schemeClr val="dk2"/>
            </a:solidFill>
            <a:prstDash val="solid"/>
            <a:round/>
            <a:headEnd len="med" w="med" type="none"/>
            <a:tailEnd len="med" w="med" type="triangle"/>
          </a:ln>
        </p:spPr>
      </p:cxnSp>
      <p:cxnSp>
        <p:nvCxnSpPr>
          <p:cNvPr id="158" name="Google Shape;158;p16"/>
          <p:cNvCxnSpPr/>
          <p:nvPr/>
        </p:nvCxnSpPr>
        <p:spPr>
          <a:xfrm flipH="1">
            <a:off x="7986725" y="2212683"/>
            <a:ext cx="246600" cy="20100"/>
          </a:xfrm>
          <a:prstGeom prst="straightConnector1">
            <a:avLst/>
          </a:prstGeom>
          <a:noFill/>
          <a:ln cap="flat" cmpd="sng" w="9525">
            <a:solidFill>
              <a:schemeClr val="dk2"/>
            </a:solidFill>
            <a:prstDash val="solid"/>
            <a:round/>
            <a:headEnd len="med" w="med" type="none"/>
            <a:tailEnd len="med" w="med" type="triangle"/>
          </a:ln>
        </p:spPr>
      </p:cxnSp>
      <p:sp>
        <p:nvSpPr>
          <p:cNvPr id="159" name="Google Shape;159;p16"/>
          <p:cNvSpPr txBox="1"/>
          <p:nvPr/>
        </p:nvSpPr>
        <p:spPr>
          <a:xfrm>
            <a:off x="8009525" y="2019750"/>
            <a:ext cx="2010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t>z</a:t>
            </a:r>
            <a:endParaRPr sz="500"/>
          </a:p>
        </p:txBody>
      </p:sp>
      <p:sp>
        <p:nvSpPr>
          <p:cNvPr id="160" name="Google Shape;160;p16"/>
          <p:cNvSpPr txBox="1"/>
          <p:nvPr/>
        </p:nvSpPr>
        <p:spPr>
          <a:xfrm>
            <a:off x="8208673" y="2188006"/>
            <a:ext cx="2010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t>x</a:t>
            </a:r>
            <a:endParaRPr sz="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4" name="Shape 164"/>
        <p:cNvGrpSpPr/>
        <p:nvPr/>
      </p:nvGrpSpPr>
      <p:grpSpPr>
        <a:xfrm>
          <a:off x="0" y="0"/>
          <a:ext cx="0" cy="0"/>
          <a:chOff x="0" y="0"/>
          <a:chExt cx="0" cy="0"/>
        </a:xfrm>
      </p:grpSpPr>
      <p:sp>
        <p:nvSpPr>
          <p:cNvPr id="165" name="Google Shape;165;p17"/>
          <p:cNvSpPr txBox="1"/>
          <p:nvPr>
            <p:ph type="ctrTitle"/>
          </p:nvPr>
        </p:nvSpPr>
        <p:spPr>
          <a:xfrm>
            <a:off x="311700" y="126900"/>
            <a:ext cx="8520600" cy="5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t>G4SBS GEp Temporary Beamline Status</a:t>
            </a:r>
            <a:endParaRPr sz="2800"/>
          </a:p>
        </p:txBody>
      </p:sp>
      <p:sp>
        <p:nvSpPr>
          <p:cNvPr id="166" name="Google Shape;166;p17"/>
          <p:cNvSpPr txBox="1"/>
          <p:nvPr/>
        </p:nvSpPr>
        <p:spPr>
          <a:xfrm>
            <a:off x="126925" y="753675"/>
            <a:ext cx="8765100" cy="17817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300"/>
              <a:t>Similar </a:t>
            </a:r>
            <a:r>
              <a:rPr lang="en" sz="1300"/>
              <a:t>G4SBS geometry retooled as stand-in</a:t>
            </a:r>
            <a:endParaRPr sz="1300"/>
          </a:p>
          <a:p>
            <a:pPr indent="-311150" lvl="1" marL="914400" rtl="0" algn="l">
              <a:spcBef>
                <a:spcPts val="0"/>
              </a:spcBef>
              <a:spcAft>
                <a:spcPts val="0"/>
              </a:spcAft>
              <a:buSzPts val="1300"/>
              <a:buChar char="○"/>
            </a:pPr>
            <a:r>
              <a:rPr lang="en" sz="1300"/>
              <a:t>Pending determination of final GEp configuration</a:t>
            </a:r>
            <a:endParaRPr sz="1300"/>
          </a:p>
          <a:p>
            <a:pPr indent="-311150" lvl="0" marL="457200" rtl="0" algn="l">
              <a:spcBef>
                <a:spcPts val="0"/>
              </a:spcBef>
              <a:spcAft>
                <a:spcPts val="0"/>
              </a:spcAft>
              <a:buSzPts val="1300"/>
              <a:buChar char="●"/>
            </a:pPr>
            <a:r>
              <a:rPr lang="en" sz="1300"/>
              <a:t>All overlaps and air gaps eliminated with simple assumptions about configuration of shielding and target-proximal bellows.</a:t>
            </a:r>
            <a:endParaRPr sz="1300"/>
          </a:p>
          <a:p>
            <a:pPr indent="-311150" lvl="1" marL="914400" rtl="0" algn="l">
              <a:spcBef>
                <a:spcPts val="0"/>
              </a:spcBef>
              <a:spcAft>
                <a:spcPts val="0"/>
              </a:spcAft>
              <a:buSzPts val="1300"/>
              <a:buChar char="○"/>
            </a:pPr>
            <a:r>
              <a:rPr lang="en" sz="1300"/>
              <a:t>Similar magnetic shielding structure</a:t>
            </a:r>
            <a:endParaRPr sz="1300"/>
          </a:p>
          <a:p>
            <a:pPr indent="-311150" lvl="1" marL="914400" rtl="0" algn="l">
              <a:spcBef>
                <a:spcPts val="0"/>
              </a:spcBef>
              <a:spcAft>
                <a:spcPts val="0"/>
              </a:spcAft>
              <a:buSzPts val="1300"/>
              <a:buChar char="○"/>
            </a:pPr>
            <a:r>
              <a:rPr lang="en" sz="1300"/>
              <a:t>SBS side lead shielding</a:t>
            </a:r>
            <a:endParaRPr sz="1300"/>
          </a:p>
          <a:p>
            <a:pPr indent="-311150" lvl="1" marL="914400" rtl="0" algn="l">
              <a:spcBef>
                <a:spcPts val="0"/>
              </a:spcBef>
              <a:spcAft>
                <a:spcPts val="0"/>
              </a:spcAft>
              <a:buSzPts val="1300"/>
              <a:buChar char="○"/>
            </a:pPr>
            <a:r>
              <a:rPr lang="en" sz="1300"/>
              <a:t>Bellows and flange extensions interface with common elements at similar radial dimensions</a:t>
            </a:r>
            <a:endParaRPr sz="1300"/>
          </a:p>
          <a:p>
            <a:pPr indent="0" lvl="0" marL="457200" rtl="0" algn="l">
              <a:spcBef>
                <a:spcPts val="0"/>
              </a:spcBef>
              <a:spcAft>
                <a:spcPts val="0"/>
              </a:spcAft>
              <a:buNone/>
            </a:pPr>
            <a:r>
              <a:t/>
            </a:r>
            <a:endParaRPr sz="1100">
              <a:solidFill>
                <a:schemeClr val="dk1"/>
              </a:solidFill>
            </a:endParaRPr>
          </a:p>
        </p:txBody>
      </p:sp>
      <p:sp>
        <p:nvSpPr>
          <p:cNvPr id="167" name="Google Shape;167;p17"/>
          <p:cNvSpPr txBox="1"/>
          <p:nvPr/>
        </p:nvSpPr>
        <p:spPr>
          <a:xfrm>
            <a:off x="7504500" y="4353300"/>
            <a:ext cx="13278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Target to midpipe section in green, large O/D</a:t>
            </a:r>
            <a:endParaRPr sz="700"/>
          </a:p>
        </p:txBody>
      </p:sp>
      <p:cxnSp>
        <p:nvCxnSpPr>
          <p:cNvPr id="168" name="Google Shape;168;p17"/>
          <p:cNvCxnSpPr>
            <a:stCxn id="167" idx="0"/>
          </p:cNvCxnSpPr>
          <p:nvPr/>
        </p:nvCxnSpPr>
        <p:spPr>
          <a:xfrm rot="10800000">
            <a:off x="7913400" y="4146000"/>
            <a:ext cx="255000" cy="207300"/>
          </a:xfrm>
          <a:prstGeom prst="straightConnector1">
            <a:avLst/>
          </a:prstGeom>
          <a:noFill/>
          <a:ln cap="flat" cmpd="sng" w="19050">
            <a:solidFill>
              <a:srgbClr val="FFFFFF"/>
            </a:solidFill>
            <a:prstDash val="solid"/>
            <a:round/>
            <a:headEnd len="med" w="med" type="none"/>
            <a:tailEnd len="med" w="med" type="triangle"/>
          </a:ln>
        </p:spPr>
      </p:cxnSp>
      <p:cxnSp>
        <p:nvCxnSpPr>
          <p:cNvPr id="169" name="Google Shape;169;p17"/>
          <p:cNvCxnSpPr/>
          <p:nvPr/>
        </p:nvCxnSpPr>
        <p:spPr>
          <a:xfrm flipH="1" rot="10800000">
            <a:off x="8018525" y="3669525"/>
            <a:ext cx="66600" cy="661200"/>
          </a:xfrm>
          <a:prstGeom prst="straightConnector1">
            <a:avLst/>
          </a:prstGeom>
          <a:noFill/>
          <a:ln cap="flat" cmpd="sng" w="19050">
            <a:solidFill>
              <a:srgbClr val="FFFFFF"/>
            </a:solidFill>
            <a:prstDash val="solid"/>
            <a:round/>
            <a:headEnd len="med" w="med" type="none"/>
            <a:tailEnd len="med" w="med" type="triangle"/>
          </a:ln>
        </p:spPr>
      </p:cxnSp>
      <p:pic>
        <p:nvPicPr>
          <p:cNvPr id="170" name="Google Shape;170;p17"/>
          <p:cNvPicPr preferRelativeResize="0"/>
          <p:nvPr/>
        </p:nvPicPr>
        <p:blipFill>
          <a:blip r:embed="rId3">
            <a:alphaModFix/>
          </a:blip>
          <a:stretch>
            <a:fillRect/>
          </a:stretch>
        </p:blipFill>
        <p:spPr>
          <a:xfrm>
            <a:off x="153325" y="2643850"/>
            <a:ext cx="8712300" cy="1749301"/>
          </a:xfrm>
          <a:prstGeom prst="rect">
            <a:avLst/>
          </a:prstGeom>
          <a:noFill/>
          <a:ln>
            <a:noFill/>
          </a:ln>
        </p:spPr>
      </p:pic>
      <p:cxnSp>
        <p:nvCxnSpPr>
          <p:cNvPr id="171" name="Google Shape;171;p17"/>
          <p:cNvCxnSpPr/>
          <p:nvPr/>
        </p:nvCxnSpPr>
        <p:spPr>
          <a:xfrm flipH="1" rot="10800000">
            <a:off x="8153125" y="3821750"/>
            <a:ext cx="123300" cy="579900"/>
          </a:xfrm>
          <a:prstGeom prst="straightConnector1">
            <a:avLst/>
          </a:prstGeom>
          <a:noFill/>
          <a:ln cap="flat" cmpd="sng" w="19050">
            <a:solidFill>
              <a:srgbClr val="00FF00"/>
            </a:solidFill>
            <a:prstDash val="solid"/>
            <a:round/>
            <a:headEnd len="med" w="med" type="none"/>
            <a:tailEnd len="med" w="med" type="triangle"/>
          </a:ln>
        </p:spPr>
      </p:cxnSp>
      <p:sp>
        <p:nvSpPr>
          <p:cNvPr id="172" name="Google Shape;172;p17"/>
          <p:cNvSpPr txBox="1"/>
          <p:nvPr/>
        </p:nvSpPr>
        <p:spPr>
          <a:xfrm>
            <a:off x="3598313" y="4501775"/>
            <a:ext cx="22089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t>48D48 magnet wireframe (in purple) located between corrector magnets</a:t>
            </a:r>
            <a:endParaRPr b="1" sz="800"/>
          </a:p>
        </p:txBody>
      </p:sp>
      <p:sp>
        <p:nvSpPr>
          <p:cNvPr id="173" name="Google Shape;17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4" name="Google Shape;174;p17"/>
          <p:cNvPicPr preferRelativeResize="0"/>
          <p:nvPr/>
        </p:nvPicPr>
        <p:blipFill>
          <a:blip r:embed="rId4">
            <a:alphaModFix/>
          </a:blip>
          <a:stretch>
            <a:fillRect/>
          </a:stretch>
        </p:blipFill>
        <p:spPr>
          <a:xfrm>
            <a:off x="7439864" y="4655825"/>
            <a:ext cx="1290210" cy="449700"/>
          </a:xfrm>
          <a:prstGeom prst="rect">
            <a:avLst/>
          </a:prstGeom>
          <a:noFill/>
          <a:ln>
            <a:noFill/>
          </a:ln>
        </p:spPr>
      </p:pic>
      <p:pic>
        <p:nvPicPr>
          <p:cNvPr id="175" name="Google Shape;175;p17"/>
          <p:cNvPicPr preferRelativeResize="0"/>
          <p:nvPr/>
        </p:nvPicPr>
        <p:blipFill>
          <a:blip r:embed="rId5">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8"/>
          <p:cNvSpPr txBox="1"/>
          <p:nvPr>
            <p:ph type="title"/>
          </p:nvPr>
        </p:nvSpPr>
        <p:spPr>
          <a:xfrm>
            <a:off x="311700" y="159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G4SBS Beamline Status and Further Work</a:t>
            </a:r>
            <a:endParaRPr/>
          </a:p>
        </p:txBody>
      </p:sp>
      <p:sp>
        <p:nvSpPr>
          <p:cNvPr id="181" name="Google Shape;181;p18"/>
          <p:cNvSpPr txBox="1"/>
          <p:nvPr>
            <p:ph idx="1" type="body"/>
          </p:nvPr>
        </p:nvSpPr>
        <p:spPr>
          <a:xfrm>
            <a:off x="311700" y="764300"/>
            <a:ext cx="3988800" cy="245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434343"/>
                </a:solidFill>
              </a:rPr>
              <a:t>SBS experiments with complete beamlines in simulation software:</a:t>
            </a:r>
            <a:endParaRPr sz="1300">
              <a:solidFill>
                <a:srgbClr val="434343"/>
              </a:solidFill>
            </a:endParaRPr>
          </a:p>
          <a:p>
            <a:pPr indent="-311150" lvl="0" marL="457200" rtl="0" algn="l">
              <a:spcBef>
                <a:spcPts val="1600"/>
              </a:spcBef>
              <a:spcAft>
                <a:spcPts val="0"/>
              </a:spcAft>
              <a:buClr>
                <a:srgbClr val="434343"/>
              </a:buClr>
              <a:buSzPts val="1300"/>
              <a:buChar char="●"/>
            </a:pPr>
            <a:r>
              <a:rPr lang="en" sz="1300">
                <a:solidFill>
                  <a:srgbClr val="434343"/>
                </a:solidFill>
              </a:rPr>
              <a:t>GEn/SIDIS</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GEn-rp</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GMn</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WAPP</a:t>
            </a:r>
            <a:endParaRPr sz="1300">
              <a:solidFill>
                <a:srgbClr val="434343"/>
              </a:solidFill>
            </a:endParaRPr>
          </a:p>
          <a:p>
            <a:pPr indent="-311150" lvl="0" marL="457200" rtl="0" algn="l">
              <a:spcBef>
                <a:spcPts val="0"/>
              </a:spcBef>
              <a:spcAft>
                <a:spcPts val="0"/>
              </a:spcAft>
              <a:buClr>
                <a:srgbClr val="434343"/>
              </a:buClr>
              <a:buSzPts val="1300"/>
              <a:buChar char="●"/>
            </a:pPr>
            <a:r>
              <a:rPr lang="en" sz="1300">
                <a:solidFill>
                  <a:srgbClr val="434343"/>
                </a:solidFill>
              </a:rPr>
              <a:t>nTPE</a:t>
            </a:r>
            <a:endParaRPr sz="1300">
              <a:solidFill>
                <a:srgbClr val="434343"/>
              </a:solidFill>
            </a:endParaRPr>
          </a:p>
          <a:p>
            <a:pPr indent="0" lvl="0" marL="0" rtl="0" algn="l">
              <a:spcBef>
                <a:spcPts val="1600"/>
              </a:spcBef>
              <a:spcAft>
                <a:spcPts val="1600"/>
              </a:spcAft>
              <a:buNone/>
            </a:pPr>
            <a:r>
              <a:t/>
            </a:r>
            <a:endParaRPr sz="1300">
              <a:solidFill>
                <a:srgbClr val="000000"/>
              </a:solidFill>
            </a:endParaRPr>
          </a:p>
        </p:txBody>
      </p:sp>
      <p:sp>
        <p:nvSpPr>
          <p:cNvPr id="182" name="Google Shape;182;p18"/>
          <p:cNvSpPr txBox="1"/>
          <p:nvPr>
            <p:ph idx="1" type="body"/>
          </p:nvPr>
        </p:nvSpPr>
        <p:spPr>
          <a:xfrm>
            <a:off x="4467275" y="764300"/>
            <a:ext cx="3988800" cy="21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434343"/>
                </a:solidFill>
              </a:rPr>
              <a:t>Experiments with incomplete beamlines in simulation software pending work:</a:t>
            </a:r>
            <a:endParaRPr sz="1300">
              <a:solidFill>
                <a:srgbClr val="434343"/>
              </a:solidFill>
            </a:endParaRPr>
          </a:p>
          <a:p>
            <a:pPr indent="-311150" lvl="0" marL="457200" rtl="0" algn="l">
              <a:spcBef>
                <a:spcPts val="1600"/>
              </a:spcBef>
              <a:spcAft>
                <a:spcPts val="0"/>
              </a:spcAft>
              <a:buClr>
                <a:srgbClr val="434343"/>
              </a:buClr>
              <a:buSzPts val="1300"/>
              <a:buChar char="●"/>
            </a:pPr>
            <a:r>
              <a:rPr lang="en" sz="1300">
                <a:solidFill>
                  <a:srgbClr val="434343"/>
                </a:solidFill>
              </a:rPr>
              <a:t>GEp (in progress, pending final configuration)</a:t>
            </a:r>
            <a:endParaRPr sz="1300">
              <a:solidFill>
                <a:srgbClr val="434343"/>
              </a:solidFill>
            </a:endParaRPr>
          </a:p>
          <a:p>
            <a:pPr indent="0" lvl="0" marL="0" rtl="0" algn="l">
              <a:spcBef>
                <a:spcPts val="1600"/>
              </a:spcBef>
              <a:spcAft>
                <a:spcPts val="1600"/>
              </a:spcAft>
              <a:buNone/>
            </a:pPr>
            <a:r>
              <a:rPr lang="en" sz="1300">
                <a:solidFill>
                  <a:srgbClr val="434343"/>
                </a:solidFill>
              </a:rPr>
              <a:t>..and any other configurations which require changes to the beamline.</a:t>
            </a:r>
            <a:endParaRPr sz="1300">
              <a:solidFill>
                <a:srgbClr val="434343"/>
              </a:solidFill>
            </a:endParaRPr>
          </a:p>
        </p:txBody>
      </p:sp>
      <p:sp>
        <p:nvSpPr>
          <p:cNvPr id="183" name="Google Shape;183;p18"/>
          <p:cNvSpPr txBox="1"/>
          <p:nvPr>
            <p:ph idx="1" type="body"/>
          </p:nvPr>
        </p:nvSpPr>
        <p:spPr>
          <a:xfrm>
            <a:off x="311700" y="3250845"/>
            <a:ext cx="8144100" cy="92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300">
                <a:solidFill>
                  <a:srgbClr val="000000"/>
                </a:solidFill>
              </a:rPr>
              <a:t>Along with all detectors (hadron arm and electron arm), the beamline in g4sbs is ready for simulation in support of the Fall 2021 run and up to date with all GMn run group hall configurations.</a:t>
            </a:r>
            <a:endParaRPr b="1" sz="1300">
              <a:solidFill>
                <a:srgbClr val="000000"/>
              </a:solidFill>
            </a:endParaRPr>
          </a:p>
        </p:txBody>
      </p:sp>
      <p:sp>
        <p:nvSpPr>
          <p:cNvPr id="184" name="Google Shape;184;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5" name="Google Shape;185;p18"/>
          <p:cNvPicPr preferRelativeResize="0"/>
          <p:nvPr/>
        </p:nvPicPr>
        <p:blipFill>
          <a:blip r:embed="rId3">
            <a:alphaModFix/>
          </a:blip>
          <a:stretch>
            <a:fillRect/>
          </a:stretch>
        </p:blipFill>
        <p:spPr>
          <a:xfrm>
            <a:off x="7439864" y="4655825"/>
            <a:ext cx="1290210" cy="449700"/>
          </a:xfrm>
          <a:prstGeom prst="rect">
            <a:avLst/>
          </a:prstGeom>
          <a:noFill/>
          <a:ln>
            <a:noFill/>
          </a:ln>
        </p:spPr>
      </p:pic>
      <p:pic>
        <p:nvPicPr>
          <p:cNvPr id="186" name="Google Shape;186;p18"/>
          <p:cNvPicPr preferRelativeResize="0"/>
          <p:nvPr/>
        </p:nvPicPr>
        <p:blipFill>
          <a:blip r:embed="rId4">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9"/>
          <p:cNvSpPr txBox="1"/>
          <p:nvPr>
            <p:ph type="title"/>
          </p:nvPr>
        </p:nvSpPr>
        <p:spPr>
          <a:xfrm>
            <a:off x="342550" y="12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HCal Cosmic Configuration Fast Overview</a:t>
            </a:r>
            <a:endParaRPr/>
          </a:p>
        </p:txBody>
      </p:sp>
      <p:sp>
        <p:nvSpPr>
          <p:cNvPr id="192" name="Google Shape;192;p19"/>
          <p:cNvSpPr txBox="1"/>
          <p:nvPr>
            <p:ph idx="1" type="body"/>
          </p:nvPr>
        </p:nvSpPr>
        <p:spPr>
          <a:xfrm>
            <a:off x="311700" y="674150"/>
            <a:ext cx="4403700" cy="2643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Hadron Calorimeter will measure hadron (p/n) energy for all SBS experiments</a:t>
            </a:r>
            <a:endParaRPr sz="1600"/>
          </a:p>
          <a:p>
            <a:pPr indent="-304800" lvl="1" marL="914400" rtl="0" algn="l">
              <a:spcBef>
                <a:spcPts val="0"/>
              </a:spcBef>
              <a:spcAft>
                <a:spcPts val="0"/>
              </a:spcAft>
              <a:buSzPts val="1200"/>
              <a:buChar char="○"/>
            </a:pPr>
            <a:r>
              <a:rPr lang="en" sz="1200"/>
              <a:t>288 (12 x 24) channels</a:t>
            </a:r>
            <a:endParaRPr sz="1200"/>
          </a:p>
          <a:p>
            <a:pPr indent="-304800" lvl="2" marL="1371600" rtl="0" algn="l">
              <a:spcBef>
                <a:spcPts val="0"/>
              </a:spcBef>
              <a:spcAft>
                <a:spcPts val="0"/>
              </a:spcAft>
              <a:buSzPts val="1200"/>
              <a:buChar char="■"/>
            </a:pPr>
            <a:r>
              <a:rPr lang="en" sz="1200"/>
              <a:t>One pmt per module/channel</a:t>
            </a:r>
            <a:endParaRPr sz="1200"/>
          </a:p>
          <a:p>
            <a:pPr indent="-304800" lvl="1" marL="914400" rtl="0" algn="l">
              <a:spcBef>
                <a:spcPts val="0"/>
              </a:spcBef>
              <a:spcAft>
                <a:spcPts val="0"/>
              </a:spcAft>
              <a:buSzPts val="1200"/>
              <a:buChar char="○"/>
            </a:pPr>
            <a:r>
              <a:rPr lang="en" sz="1200"/>
              <a:t>Cosmic paddle trigger</a:t>
            </a:r>
            <a:endParaRPr sz="1200"/>
          </a:p>
          <a:p>
            <a:pPr indent="-304800" lvl="1" marL="914400" rtl="0" algn="l">
              <a:spcBef>
                <a:spcPts val="0"/>
              </a:spcBef>
              <a:spcAft>
                <a:spcPts val="0"/>
              </a:spcAft>
              <a:buSzPts val="1200"/>
              <a:buChar char="○"/>
            </a:pPr>
            <a:r>
              <a:rPr lang="en" sz="1200"/>
              <a:t>Typical signal pulses by channel</a:t>
            </a:r>
            <a:endParaRPr sz="1200"/>
          </a:p>
          <a:p>
            <a:pPr indent="-304800" lvl="2" marL="1371600" rtl="0" algn="l">
              <a:spcBef>
                <a:spcPts val="0"/>
              </a:spcBef>
              <a:spcAft>
                <a:spcPts val="0"/>
              </a:spcAft>
              <a:buSzPts val="1200"/>
              <a:buChar char="■"/>
            </a:pPr>
            <a:r>
              <a:rPr lang="en" sz="1200"/>
              <a:t>4 ns bins on x-axis</a:t>
            </a:r>
            <a:endParaRPr sz="1200"/>
          </a:p>
          <a:p>
            <a:pPr indent="-304800" lvl="2" marL="1371600" rtl="0" algn="l">
              <a:spcBef>
                <a:spcPts val="0"/>
              </a:spcBef>
              <a:spcAft>
                <a:spcPts val="0"/>
              </a:spcAft>
              <a:buSzPts val="1200"/>
              <a:buChar char="■"/>
            </a:pPr>
            <a:r>
              <a:rPr lang="en" sz="1200"/>
              <a:t>fADC converts PMT analog signal to Raw ADC Units (RAU) (~0.5 mV = 1 RAU)</a:t>
            </a:r>
            <a:endParaRPr sz="1200"/>
          </a:p>
          <a:p>
            <a:pPr indent="-304800" lvl="2" marL="1371600" rtl="0" algn="l">
              <a:spcBef>
                <a:spcPts val="0"/>
              </a:spcBef>
              <a:spcAft>
                <a:spcPts val="0"/>
              </a:spcAft>
              <a:buSzPts val="1200"/>
              <a:buChar char="■"/>
            </a:pPr>
            <a:r>
              <a:rPr lang="en" sz="1200"/>
              <a:t>Summed RAU (sRAU)</a:t>
            </a:r>
            <a:endParaRPr sz="1200"/>
          </a:p>
        </p:txBody>
      </p:sp>
      <p:pic>
        <p:nvPicPr>
          <p:cNvPr id="193" name="Google Shape;193;p19"/>
          <p:cNvPicPr preferRelativeResize="0"/>
          <p:nvPr/>
        </p:nvPicPr>
        <p:blipFill>
          <a:blip r:embed="rId3">
            <a:alphaModFix/>
          </a:blip>
          <a:stretch>
            <a:fillRect/>
          </a:stretch>
        </p:blipFill>
        <p:spPr>
          <a:xfrm>
            <a:off x="4715424" y="742400"/>
            <a:ext cx="2427072" cy="1829349"/>
          </a:xfrm>
          <a:prstGeom prst="rect">
            <a:avLst/>
          </a:prstGeom>
          <a:noFill/>
          <a:ln>
            <a:noFill/>
          </a:ln>
        </p:spPr>
      </p:pic>
      <p:pic>
        <p:nvPicPr>
          <p:cNvPr id="194" name="Google Shape;194;p19"/>
          <p:cNvPicPr preferRelativeResize="0"/>
          <p:nvPr/>
        </p:nvPicPr>
        <p:blipFill>
          <a:blip r:embed="rId4">
            <a:alphaModFix/>
          </a:blip>
          <a:stretch>
            <a:fillRect/>
          </a:stretch>
        </p:blipFill>
        <p:spPr>
          <a:xfrm>
            <a:off x="7693501" y="843874"/>
            <a:ext cx="914761" cy="1727875"/>
          </a:xfrm>
          <a:prstGeom prst="rect">
            <a:avLst/>
          </a:prstGeom>
          <a:noFill/>
          <a:ln>
            <a:noFill/>
          </a:ln>
        </p:spPr>
      </p:pic>
      <p:sp>
        <p:nvSpPr>
          <p:cNvPr id="195" name="Google Shape;195;p19"/>
          <p:cNvSpPr/>
          <p:nvPr/>
        </p:nvSpPr>
        <p:spPr>
          <a:xfrm>
            <a:off x="7530225" y="1745325"/>
            <a:ext cx="1239600" cy="894300"/>
          </a:xfrm>
          <a:prstGeom prst="rect">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p:nvPr/>
        </p:nvSpPr>
        <p:spPr>
          <a:xfrm>
            <a:off x="4715425" y="742475"/>
            <a:ext cx="2427000" cy="18294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7" name="Google Shape;197;p19"/>
          <p:cNvCxnSpPr/>
          <p:nvPr/>
        </p:nvCxnSpPr>
        <p:spPr>
          <a:xfrm>
            <a:off x="7147850" y="746250"/>
            <a:ext cx="1628100" cy="1005300"/>
          </a:xfrm>
          <a:prstGeom prst="straightConnector1">
            <a:avLst/>
          </a:prstGeom>
          <a:noFill/>
          <a:ln cap="flat" cmpd="sng" w="9525">
            <a:solidFill>
              <a:srgbClr val="00FF00"/>
            </a:solidFill>
            <a:prstDash val="solid"/>
            <a:round/>
            <a:headEnd len="med" w="med" type="none"/>
            <a:tailEnd len="med" w="med" type="none"/>
          </a:ln>
        </p:spPr>
      </p:cxnSp>
      <p:cxnSp>
        <p:nvCxnSpPr>
          <p:cNvPr id="198" name="Google Shape;198;p19"/>
          <p:cNvCxnSpPr/>
          <p:nvPr/>
        </p:nvCxnSpPr>
        <p:spPr>
          <a:xfrm rot="10800000">
            <a:off x="7154050" y="2577925"/>
            <a:ext cx="1615800" cy="55500"/>
          </a:xfrm>
          <a:prstGeom prst="straightConnector1">
            <a:avLst/>
          </a:prstGeom>
          <a:noFill/>
          <a:ln cap="flat" cmpd="sng" w="9525">
            <a:solidFill>
              <a:srgbClr val="00FF00"/>
            </a:solidFill>
            <a:prstDash val="solid"/>
            <a:round/>
            <a:headEnd len="med" w="med" type="none"/>
            <a:tailEnd len="med" w="med" type="none"/>
          </a:ln>
        </p:spPr>
      </p:cxnSp>
      <p:cxnSp>
        <p:nvCxnSpPr>
          <p:cNvPr id="199" name="Google Shape;199;p19"/>
          <p:cNvCxnSpPr/>
          <p:nvPr/>
        </p:nvCxnSpPr>
        <p:spPr>
          <a:xfrm rot="10800000">
            <a:off x="4717775" y="2577800"/>
            <a:ext cx="2824800" cy="61800"/>
          </a:xfrm>
          <a:prstGeom prst="straightConnector1">
            <a:avLst/>
          </a:prstGeom>
          <a:noFill/>
          <a:ln cap="flat" cmpd="sng" w="9525">
            <a:solidFill>
              <a:srgbClr val="00FF00"/>
            </a:solidFill>
            <a:prstDash val="solid"/>
            <a:round/>
            <a:headEnd len="med" w="med" type="none"/>
            <a:tailEnd len="med" w="med" type="none"/>
          </a:ln>
        </p:spPr>
      </p:cxnSp>
      <p:cxnSp>
        <p:nvCxnSpPr>
          <p:cNvPr id="200" name="Google Shape;200;p19"/>
          <p:cNvCxnSpPr>
            <a:endCxn id="196" idx="3"/>
          </p:cNvCxnSpPr>
          <p:nvPr/>
        </p:nvCxnSpPr>
        <p:spPr>
          <a:xfrm rot="10800000">
            <a:off x="7142425" y="1657175"/>
            <a:ext cx="393900" cy="88200"/>
          </a:xfrm>
          <a:prstGeom prst="straightConnector1">
            <a:avLst/>
          </a:prstGeom>
          <a:noFill/>
          <a:ln cap="flat" cmpd="sng" w="9525">
            <a:solidFill>
              <a:srgbClr val="00FF00"/>
            </a:solidFill>
            <a:prstDash val="solid"/>
            <a:round/>
            <a:headEnd len="med" w="med" type="none"/>
            <a:tailEnd len="med" w="med" type="none"/>
          </a:ln>
        </p:spPr>
      </p:cxnSp>
      <p:pic>
        <p:nvPicPr>
          <p:cNvPr id="201" name="Google Shape;201;p19"/>
          <p:cNvPicPr preferRelativeResize="0"/>
          <p:nvPr/>
        </p:nvPicPr>
        <p:blipFill>
          <a:blip r:embed="rId5">
            <a:alphaModFix/>
          </a:blip>
          <a:stretch>
            <a:fillRect/>
          </a:stretch>
        </p:blipFill>
        <p:spPr>
          <a:xfrm>
            <a:off x="5259427" y="3033403"/>
            <a:ext cx="3036099" cy="1313170"/>
          </a:xfrm>
          <a:prstGeom prst="rect">
            <a:avLst/>
          </a:prstGeom>
          <a:noFill/>
          <a:ln>
            <a:noFill/>
          </a:ln>
        </p:spPr>
      </p:pic>
      <p:sp>
        <p:nvSpPr>
          <p:cNvPr id="202" name="Google Shape;202;p19"/>
          <p:cNvSpPr txBox="1"/>
          <p:nvPr/>
        </p:nvSpPr>
        <p:spPr>
          <a:xfrm>
            <a:off x="5993500" y="2589188"/>
            <a:ext cx="18081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Bottom half of HCal in Test Lab. 144 modules (channels) showing.</a:t>
            </a:r>
            <a:endParaRPr sz="700"/>
          </a:p>
        </p:txBody>
      </p:sp>
      <p:sp>
        <p:nvSpPr>
          <p:cNvPr id="203" name="Google Shape;203;p19"/>
          <p:cNvSpPr txBox="1"/>
          <p:nvPr/>
        </p:nvSpPr>
        <p:spPr>
          <a:xfrm>
            <a:off x="5752565" y="4291057"/>
            <a:ext cx="1808100" cy="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Cosmic scintillator over top half of HCal. One cosmic paddle for each 12 x 12 set of modules.</a:t>
            </a:r>
            <a:endParaRPr sz="700"/>
          </a:p>
        </p:txBody>
      </p:sp>
      <p:pic>
        <p:nvPicPr>
          <p:cNvPr id="204" name="Google Shape;204;p19"/>
          <p:cNvPicPr preferRelativeResize="0"/>
          <p:nvPr/>
        </p:nvPicPr>
        <p:blipFill>
          <a:blip r:embed="rId6">
            <a:alphaModFix/>
          </a:blip>
          <a:stretch>
            <a:fillRect/>
          </a:stretch>
        </p:blipFill>
        <p:spPr>
          <a:xfrm>
            <a:off x="199145" y="3317724"/>
            <a:ext cx="2098915" cy="1670751"/>
          </a:xfrm>
          <a:prstGeom prst="rect">
            <a:avLst/>
          </a:prstGeom>
          <a:noFill/>
          <a:ln>
            <a:noFill/>
          </a:ln>
        </p:spPr>
      </p:pic>
      <p:pic>
        <p:nvPicPr>
          <p:cNvPr id="205" name="Google Shape;205;p19"/>
          <p:cNvPicPr preferRelativeResize="0"/>
          <p:nvPr/>
        </p:nvPicPr>
        <p:blipFill>
          <a:blip r:embed="rId7">
            <a:alphaModFix/>
          </a:blip>
          <a:stretch>
            <a:fillRect/>
          </a:stretch>
        </p:blipFill>
        <p:spPr>
          <a:xfrm>
            <a:off x="2737524" y="3317725"/>
            <a:ext cx="2098898" cy="1683952"/>
          </a:xfrm>
          <a:prstGeom prst="rect">
            <a:avLst/>
          </a:prstGeom>
          <a:noFill/>
          <a:ln>
            <a:noFill/>
          </a:ln>
        </p:spPr>
      </p:pic>
      <p:sp>
        <p:nvSpPr>
          <p:cNvPr id="206" name="Google Shape;206;p19"/>
          <p:cNvSpPr txBox="1"/>
          <p:nvPr/>
        </p:nvSpPr>
        <p:spPr>
          <a:xfrm>
            <a:off x="58050" y="2971550"/>
            <a:ext cx="9405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Max ADC ~65 RAU</a:t>
            </a:r>
            <a:endParaRPr sz="700"/>
          </a:p>
        </p:txBody>
      </p:sp>
      <p:sp>
        <p:nvSpPr>
          <p:cNvPr id="207" name="Google Shape;207;p19"/>
          <p:cNvSpPr txBox="1"/>
          <p:nvPr/>
        </p:nvSpPr>
        <p:spPr>
          <a:xfrm>
            <a:off x="4127575" y="3033400"/>
            <a:ext cx="9942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Int</a:t>
            </a:r>
            <a:r>
              <a:rPr lang="en" sz="700"/>
              <a:t> ADC ~600 sRAU</a:t>
            </a:r>
            <a:endParaRPr sz="700"/>
          </a:p>
        </p:txBody>
      </p:sp>
      <p:cxnSp>
        <p:nvCxnSpPr>
          <p:cNvPr id="208" name="Google Shape;208;p19"/>
          <p:cNvCxnSpPr/>
          <p:nvPr/>
        </p:nvCxnSpPr>
        <p:spPr>
          <a:xfrm flipH="1">
            <a:off x="3657350" y="3250975"/>
            <a:ext cx="777900" cy="1248000"/>
          </a:xfrm>
          <a:prstGeom prst="straightConnector1">
            <a:avLst/>
          </a:prstGeom>
          <a:noFill/>
          <a:ln cap="flat" cmpd="sng" w="9525">
            <a:solidFill>
              <a:srgbClr val="000000"/>
            </a:solidFill>
            <a:prstDash val="solid"/>
            <a:round/>
            <a:headEnd len="med" w="med" type="none"/>
            <a:tailEnd len="med" w="med" type="triangle"/>
          </a:ln>
        </p:spPr>
      </p:cxnSp>
      <p:cxnSp>
        <p:nvCxnSpPr>
          <p:cNvPr id="209" name="Google Shape;209;p19"/>
          <p:cNvCxnSpPr/>
          <p:nvPr/>
        </p:nvCxnSpPr>
        <p:spPr>
          <a:xfrm>
            <a:off x="417975" y="3192925"/>
            <a:ext cx="603900" cy="354000"/>
          </a:xfrm>
          <a:prstGeom prst="straightConnector1">
            <a:avLst/>
          </a:prstGeom>
          <a:noFill/>
          <a:ln cap="flat" cmpd="sng" w="9525">
            <a:solidFill>
              <a:srgbClr val="000000"/>
            </a:solidFill>
            <a:prstDash val="solid"/>
            <a:round/>
            <a:headEnd len="med" w="med" type="none"/>
            <a:tailEnd len="med" w="med" type="triangle"/>
          </a:ln>
        </p:spPr>
      </p:cxnSp>
      <p:sp>
        <p:nvSpPr>
          <p:cNvPr id="210" name="Google Shape;21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1" name="Google Shape;211;p19"/>
          <p:cNvPicPr preferRelativeResize="0"/>
          <p:nvPr/>
        </p:nvPicPr>
        <p:blipFill>
          <a:blip r:embed="rId8">
            <a:alphaModFix/>
          </a:blip>
          <a:stretch>
            <a:fillRect/>
          </a:stretch>
        </p:blipFill>
        <p:spPr>
          <a:xfrm>
            <a:off x="7439864" y="4655825"/>
            <a:ext cx="1290210" cy="449700"/>
          </a:xfrm>
          <a:prstGeom prst="rect">
            <a:avLst/>
          </a:prstGeom>
          <a:noFill/>
          <a:ln>
            <a:noFill/>
          </a:ln>
        </p:spPr>
      </p:pic>
      <p:pic>
        <p:nvPicPr>
          <p:cNvPr id="212" name="Google Shape;212;p19"/>
          <p:cNvPicPr preferRelativeResize="0"/>
          <p:nvPr/>
        </p:nvPicPr>
        <p:blipFill>
          <a:blip r:embed="rId9">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0"/>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HCal Calibration Targets</a:t>
            </a:r>
            <a:endParaRPr/>
          </a:p>
        </p:txBody>
      </p:sp>
      <p:sp>
        <p:nvSpPr>
          <p:cNvPr id="218" name="Google Shape;218;p20"/>
          <p:cNvSpPr txBox="1"/>
          <p:nvPr>
            <p:ph idx="1" type="body"/>
          </p:nvPr>
        </p:nvSpPr>
        <p:spPr>
          <a:xfrm>
            <a:off x="311700" y="826550"/>
            <a:ext cx="8389200" cy="38643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Target RAU by channel set to within electronics saturation</a:t>
            </a:r>
            <a:endParaRPr sz="1600"/>
          </a:p>
          <a:p>
            <a:pPr indent="-304800" lvl="1" marL="914400" rtl="0" algn="l">
              <a:spcBef>
                <a:spcPts val="0"/>
              </a:spcBef>
              <a:spcAft>
                <a:spcPts val="0"/>
              </a:spcAft>
              <a:buSzPts val="1200"/>
              <a:buChar char="○"/>
            </a:pPr>
            <a:r>
              <a:rPr lang="en" sz="1200"/>
              <a:t>Average energy deposition by cosmic per pmt -&gt; 14 MeV</a:t>
            </a:r>
            <a:endParaRPr sz="1200"/>
          </a:p>
          <a:p>
            <a:pPr indent="-304800" lvl="1" marL="914400" rtl="0" algn="l">
              <a:spcBef>
                <a:spcPts val="0"/>
              </a:spcBef>
              <a:spcAft>
                <a:spcPts val="0"/>
              </a:spcAft>
              <a:buSzPts val="1200"/>
              <a:buChar char="○"/>
            </a:pPr>
            <a:r>
              <a:rPr lang="en" sz="1200"/>
              <a:t>Max energy deposited per pmt for highest Q^2 point in GMn -&gt; 700 MeV</a:t>
            </a:r>
            <a:endParaRPr sz="1200"/>
          </a:p>
          <a:p>
            <a:pPr indent="-304800" lvl="1" marL="914400" rtl="0" algn="l">
              <a:spcBef>
                <a:spcPts val="0"/>
              </a:spcBef>
              <a:spcAft>
                <a:spcPts val="0"/>
              </a:spcAft>
              <a:buSzPts val="1200"/>
              <a:buChar char="○"/>
            </a:pPr>
            <a:r>
              <a:rPr lang="en" sz="1200"/>
              <a:t>Saturation -&gt; 4095 RAU (ADC limit) * 1.5 (dynamic range of amplifier/fADC) * 0.5</a:t>
            </a:r>
            <a:r>
              <a:rPr lang="en" sz="1200"/>
              <a:t> (cable attenuation)</a:t>
            </a:r>
            <a:endParaRPr sz="1200"/>
          </a:p>
          <a:p>
            <a:pPr indent="-304800" lvl="1" marL="914400" rtl="0" algn="l">
              <a:spcBef>
                <a:spcPts val="0"/>
              </a:spcBef>
              <a:spcAft>
                <a:spcPts val="0"/>
              </a:spcAft>
              <a:buSzPts val="1200"/>
              <a:buChar char="○"/>
            </a:pPr>
            <a:r>
              <a:rPr lang="en" sz="1200"/>
              <a:t>Target signal maximum RAU per channel -&gt; (4095 RAU * 0.75</a:t>
            </a:r>
            <a:r>
              <a:rPr lang="en" sz="1200"/>
              <a:t>) * </a:t>
            </a:r>
            <a:r>
              <a:rPr lang="en" sz="1200"/>
              <a:t>(14 MeV / 700 MeV) = </a:t>
            </a:r>
            <a:r>
              <a:rPr b="1" lang="en" sz="1200"/>
              <a:t>61 RAU</a:t>
            </a:r>
            <a:endParaRPr b="1" sz="1600"/>
          </a:p>
          <a:p>
            <a:pPr indent="-330200" lvl="0" marL="457200" rtl="0" algn="l">
              <a:spcBef>
                <a:spcPts val="0"/>
              </a:spcBef>
              <a:spcAft>
                <a:spcPts val="0"/>
              </a:spcAft>
              <a:buSzPts val="1600"/>
              <a:buChar char="●"/>
            </a:pPr>
            <a:r>
              <a:rPr lang="en" sz="1600"/>
              <a:t>Gain and Target HV by pmt</a:t>
            </a:r>
            <a:endParaRPr sz="1200"/>
          </a:p>
          <a:p>
            <a:pPr indent="-304800" lvl="1" marL="914400" rtl="0" algn="l">
              <a:spcBef>
                <a:spcPts val="0"/>
              </a:spcBef>
              <a:spcAft>
                <a:spcPts val="0"/>
              </a:spcAft>
              <a:buSzPts val="1200"/>
              <a:buChar char="○"/>
            </a:pPr>
            <a:r>
              <a:rPr lang="en" sz="1200"/>
              <a:t>Gain from data sheet</a:t>
            </a:r>
            <a:endParaRPr sz="1200"/>
          </a:p>
          <a:p>
            <a:pPr indent="-304800" lvl="2" marL="1371600" rtl="0" algn="l">
              <a:spcBef>
                <a:spcPts val="0"/>
              </a:spcBef>
              <a:spcAft>
                <a:spcPts val="0"/>
              </a:spcAft>
              <a:buSzPts val="1200"/>
              <a:buChar char="■"/>
            </a:pPr>
            <a:r>
              <a:rPr lang="en" sz="1200"/>
              <a:t>Alpha est. by pmt type</a:t>
            </a:r>
            <a:endParaRPr sz="1200"/>
          </a:p>
          <a:p>
            <a:pPr indent="-330200" lvl="0" marL="457200" rtl="0" algn="l">
              <a:spcBef>
                <a:spcPts val="0"/>
              </a:spcBef>
              <a:spcAft>
                <a:spcPts val="0"/>
              </a:spcAft>
              <a:buSzPts val="1600"/>
              <a:buChar char="●"/>
            </a:pPr>
            <a:r>
              <a:rPr lang="en" sz="1600"/>
              <a:t>Cosmic Calibration Plan</a:t>
            </a:r>
            <a:endParaRPr sz="1600"/>
          </a:p>
          <a:p>
            <a:pPr indent="-304800" lvl="1" marL="914400" rtl="0" algn="l">
              <a:spcBef>
                <a:spcPts val="0"/>
              </a:spcBef>
              <a:spcAft>
                <a:spcPts val="0"/>
              </a:spcAft>
              <a:buSzPts val="1200"/>
              <a:buChar char="○"/>
            </a:pPr>
            <a:r>
              <a:rPr lang="en" sz="1200"/>
              <a:t>S</a:t>
            </a:r>
            <a:r>
              <a:rPr lang="en" sz="1200"/>
              <a:t>et HV by channel using initial estimate from data sheet range. Take cosmic run with 500k to 1500k events.</a:t>
            </a:r>
            <a:endParaRPr sz="1200"/>
          </a:p>
          <a:p>
            <a:pPr indent="-304800" lvl="1" marL="914400" rtl="0" algn="l">
              <a:spcBef>
                <a:spcPts val="0"/>
              </a:spcBef>
              <a:spcAft>
                <a:spcPts val="0"/>
              </a:spcAft>
              <a:buSzPts val="1200"/>
              <a:buChar char="○"/>
            </a:pPr>
            <a:r>
              <a:rPr lang="en" sz="1200"/>
              <a:t>Calculate target HV from measured RAU per channel.</a:t>
            </a:r>
            <a:endParaRPr sz="1200"/>
          </a:p>
          <a:p>
            <a:pPr indent="-304800" lvl="1" marL="914400" rtl="0" algn="l">
              <a:spcBef>
                <a:spcPts val="0"/>
              </a:spcBef>
              <a:spcAft>
                <a:spcPts val="0"/>
              </a:spcAft>
              <a:buSzPts val="1200"/>
              <a:buChar char="○"/>
            </a:pPr>
            <a:r>
              <a:rPr lang="en" sz="1200"/>
              <a:t>Set HV for next iteration. Repeat calculation.</a:t>
            </a:r>
            <a:endParaRPr sz="1200"/>
          </a:p>
          <a:p>
            <a:pPr indent="-304800" lvl="1" marL="914400" rtl="0" algn="l">
              <a:spcBef>
                <a:spcPts val="0"/>
              </a:spcBef>
              <a:spcAft>
                <a:spcPts val="0"/>
              </a:spcAft>
              <a:buSzPts val="1200"/>
              <a:buChar char="○"/>
            </a:pPr>
            <a:r>
              <a:rPr lang="en" sz="1200"/>
              <a:t>HV setting convergence (61 RAU) is reached and final HV setting by channel can be extracted for cosmic rays.</a:t>
            </a:r>
            <a:endParaRPr sz="1200"/>
          </a:p>
          <a:p>
            <a:pPr indent="-304800" lvl="2" marL="1371600" rtl="0" algn="l">
              <a:spcBef>
                <a:spcPts val="0"/>
              </a:spcBef>
              <a:spcAft>
                <a:spcPts val="0"/>
              </a:spcAft>
              <a:buSzPts val="1200"/>
              <a:buChar char="■"/>
            </a:pPr>
            <a:r>
              <a:rPr lang="en" sz="1200"/>
              <a:t>At these final HV settings the highest expected energy deposition during running will not saturate the amplifiers, but the signal gain is at the highest possible level.</a:t>
            </a:r>
            <a:endParaRPr sz="1200"/>
          </a:p>
        </p:txBody>
      </p:sp>
      <p:pic>
        <p:nvPicPr>
          <p:cNvPr id="219" name="Google Shape;219;p20"/>
          <p:cNvPicPr preferRelativeResize="0"/>
          <p:nvPr/>
        </p:nvPicPr>
        <p:blipFill>
          <a:blip r:embed="rId3">
            <a:alphaModFix/>
          </a:blip>
          <a:stretch>
            <a:fillRect/>
          </a:stretch>
        </p:blipFill>
        <p:spPr>
          <a:xfrm>
            <a:off x="3518801" y="2115839"/>
            <a:ext cx="2155750" cy="619925"/>
          </a:xfrm>
          <a:prstGeom prst="rect">
            <a:avLst/>
          </a:prstGeom>
          <a:noFill/>
          <a:ln>
            <a:noFill/>
          </a:ln>
        </p:spPr>
      </p:pic>
      <p:pic>
        <p:nvPicPr>
          <p:cNvPr id="220" name="Google Shape;220;p20"/>
          <p:cNvPicPr preferRelativeResize="0"/>
          <p:nvPr/>
        </p:nvPicPr>
        <p:blipFill>
          <a:blip r:embed="rId4">
            <a:alphaModFix/>
          </a:blip>
          <a:stretch>
            <a:fillRect/>
          </a:stretch>
        </p:blipFill>
        <p:spPr>
          <a:xfrm>
            <a:off x="6259925" y="2092125"/>
            <a:ext cx="1776225" cy="667350"/>
          </a:xfrm>
          <a:prstGeom prst="rect">
            <a:avLst/>
          </a:prstGeom>
          <a:noFill/>
          <a:ln>
            <a:noFill/>
          </a:ln>
        </p:spPr>
      </p:pic>
      <p:cxnSp>
        <p:nvCxnSpPr>
          <p:cNvPr id="221" name="Google Shape;221;p20"/>
          <p:cNvCxnSpPr>
            <a:stCxn id="219" idx="3"/>
            <a:endCxn id="220" idx="1"/>
          </p:cNvCxnSpPr>
          <p:nvPr/>
        </p:nvCxnSpPr>
        <p:spPr>
          <a:xfrm>
            <a:off x="5674551" y="2425801"/>
            <a:ext cx="585300" cy="0"/>
          </a:xfrm>
          <a:prstGeom prst="straightConnector1">
            <a:avLst/>
          </a:prstGeom>
          <a:noFill/>
          <a:ln cap="flat" cmpd="sng" w="9525">
            <a:solidFill>
              <a:srgbClr val="000000"/>
            </a:solidFill>
            <a:prstDash val="solid"/>
            <a:round/>
            <a:headEnd len="med" w="med" type="none"/>
            <a:tailEnd len="med" w="med" type="triangle"/>
          </a:ln>
        </p:spPr>
      </p:cxnSp>
      <p:sp>
        <p:nvSpPr>
          <p:cNvPr id="222" name="Google Shape;22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3" name="Google Shape;223;p20"/>
          <p:cNvPicPr preferRelativeResize="0"/>
          <p:nvPr/>
        </p:nvPicPr>
        <p:blipFill>
          <a:blip r:embed="rId5">
            <a:alphaModFix/>
          </a:blip>
          <a:stretch>
            <a:fillRect/>
          </a:stretch>
        </p:blipFill>
        <p:spPr>
          <a:xfrm>
            <a:off x="7439864" y="4655825"/>
            <a:ext cx="1290210" cy="449700"/>
          </a:xfrm>
          <a:prstGeom prst="rect">
            <a:avLst/>
          </a:prstGeom>
          <a:noFill/>
          <a:ln>
            <a:noFill/>
          </a:ln>
        </p:spPr>
      </p:pic>
      <p:pic>
        <p:nvPicPr>
          <p:cNvPr id="224" name="Google Shape;224;p20"/>
          <p:cNvPicPr preferRelativeResize="0"/>
          <p:nvPr/>
        </p:nvPicPr>
        <p:blipFill>
          <a:blip r:embed="rId6">
            <a:alphaModFix/>
          </a:blip>
          <a:stretch>
            <a:fillRect/>
          </a:stretch>
        </p:blipFill>
        <p:spPr>
          <a:xfrm>
            <a:off x="6107899" y="4690927"/>
            <a:ext cx="1280810" cy="379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1"/>
          <p:cNvSpPr txBox="1"/>
          <p:nvPr>
            <p:ph type="title"/>
          </p:nvPr>
        </p:nvSpPr>
        <p:spPr>
          <a:xfrm>
            <a:off x="336375" y="13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Cosmic Calibrations</a:t>
            </a:r>
            <a:endParaRPr/>
          </a:p>
        </p:txBody>
      </p:sp>
      <p:sp>
        <p:nvSpPr>
          <p:cNvPr id="230" name="Google Shape;230;p21"/>
          <p:cNvSpPr txBox="1"/>
          <p:nvPr>
            <p:ph idx="1" type="body"/>
          </p:nvPr>
        </p:nvSpPr>
        <p:spPr>
          <a:xfrm>
            <a:off x="311700" y="826550"/>
            <a:ext cx="4622100" cy="2579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Trigger</a:t>
            </a:r>
            <a:endParaRPr sz="1600"/>
          </a:p>
          <a:p>
            <a:pPr indent="-304800" lvl="1" marL="914400" rtl="0" algn="l">
              <a:spcBef>
                <a:spcPts val="0"/>
              </a:spcBef>
              <a:spcAft>
                <a:spcPts val="0"/>
              </a:spcAft>
              <a:buSzPts val="1200"/>
              <a:buChar char="○"/>
            </a:pPr>
            <a:r>
              <a:rPr lang="en" sz="1200"/>
              <a:t>Scintillation in cosmic paddle over threshold</a:t>
            </a:r>
            <a:endParaRPr sz="1200"/>
          </a:p>
          <a:p>
            <a:pPr indent="-330200" lvl="0" marL="457200" rtl="0" algn="l">
              <a:spcBef>
                <a:spcPts val="0"/>
              </a:spcBef>
              <a:spcAft>
                <a:spcPts val="0"/>
              </a:spcAft>
              <a:buSzPts val="1600"/>
              <a:buChar char="●"/>
            </a:pPr>
            <a:r>
              <a:rPr lang="en" sz="1600"/>
              <a:t>Event cuts</a:t>
            </a:r>
            <a:endParaRPr sz="1600"/>
          </a:p>
          <a:p>
            <a:pPr indent="-304800" lvl="1" marL="914400" rtl="0" algn="l">
              <a:spcBef>
                <a:spcPts val="0"/>
              </a:spcBef>
              <a:spcAft>
                <a:spcPts val="0"/>
              </a:spcAft>
              <a:buSzPts val="1200"/>
              <a:buChar char="○"/>
            </a:pPr>
            <a:r>
              <a:rPr lang="en" sz="1200"/>
              <a:t>Pedestal from aggregate events by channel</a:t>
            </a:r>
            <a:endParaRPr sz="1200"/>
          </a:p>
          <a:p>
            <a:pPr indent="-304800" lvl="1" marL="914400" rtl="0" algn="l">
              <a:spcBef>
                <a:spcPts val="0"/>
              </a:spcBef>
              <a:spcAft>
                <a:spcPts val="0"/>
              </a:spcAft>
              <a:buSzPts val="1200"/>
              <a:buChar char="○"/>
            </a:pPr>
            <a:r>
              <a:rPr lang="en" sz="1200"/>
              <a:t>ADC threshold set in software to 6 sigma pedestal</a:t>
            </a:r>
            <a:endParaRPr sz="1200"/>
          </a:p>
          <a:p>
            <a:pPr indent="-304800" lvl="1" marL="914400" rtl="0" algn="l">
              <a:spcBef>
                <a:spcPts val="0"/>
              </a:spcBef>
              <a:spcAft>
                <a:spcPts val="0"/>
              </a:spcAft>
              <a:buSzPts val="1200"/>
              <a:buChar char="○"/>
            </a:pPr>
            <a:r>
              <a:rPr lang="en" sz="1200"/>
              <a:t>Pedestals subtracted from signal</a:t>
            </a:r>
            <a:endParaRPr sz="1200"/>
          </a:p>
          <a:p>
            <a:pPr indent="-304800" lvl="1" marL="914400" rtl="0" algn="l">
              <a:spcBef>
                <a:spcPts val="0"/>
              </a:spcBef>
              <a:spcAft>
                <a:spcPts val="0"/>
              </a:spcAft>
              <a:buSzPts val="1200"/>
              <a:buChar char="○"/>
            </a:pPr>
            <a:r>
              <a:rPr lang="en" sz="1200"/>
              <a:t>Track cuts</a:t>
            </a:r>
            <a:endParaRPr sz="1200"/>
          </a:p>
          <a:p>
            <a:pPr indent="-304800" lvl="2" marL="1371600" rtl="0" algn="l">
              <a:spcBef>
                <a:spcPts val="0"/>
              </a:spcBef>
              <a:spcAft>
                <a:spcPts val="0"/>
              </a:spcAft>
              <a:buSzPts val="1200"/>
              <a:buChar char="■"/>
            </a:pPr>
            <a:r>
              <a:rPr lang="en" sz="1200"/>
              <a:t>Three in line, else rejected </a:t>
            </a:r>
            <a:endParaRPr sz="1200"/>
          </a:p>
          <a:p>
            <a:pPr indent="-304800" lvl="1" marL="914400" rtl="0" algn="l">
              <a:spcBef>
                <a:spcPts val="0"/>
              </a:spcBef>
              <a:spcAft>
                <a:spcPts val="0"/>
              </a:spcAft>
              <a:buSzPts val="1200"/>
              <a:buChar char="○"/>
            </a:pPr>
            <a:r>
              <a:rPr lang="en" sz="1200"/>
              <a:t>TDC cut and final comparison with ADC signal without TDC cut</a:t>
            </a:r>
            <a:endParaRPr sz="1200"/>
          </a:p>
          <a:p>
            <a:pPr indent="0" lvl="0" marL="914400" rtl="0" algn="l">
              <a:spcBef>
                <a:spcPts val="1600"/>
              </a:spcBef>
              <a:spcAft>
                <a:spcPts val="1600"/>
              </a:spcAft>
              <a:buNone/>
            </a:pPr>
            <a:r>
              <a:t/>
            </a:r>
            <a:endParaRPr/>
          </a:p>
        </p:txBody>
      </p:sp>
      <p:pic>
        <p:nvPicPr>
          <p:cNvPr id="231" name="Google Shape;231;p21"/>
          <p:cNvPicPr preferRelativeResize="0"/>
          <p:nvPr/>
        </p:nvPicPr>
        <p:blipFill>
          <a:blip r:embed="rId3">
            <a:alphaModFix/>
          </a:blip>
          <a:stretch>
            <a:fillRect/>
          </a:stretch>
        </p:blipFill>
        <p:spPr>
          <a:xfrm>
            <a:off x="4724400" y="2107499"/>
            <a:ext cx="4087045" cy="2395924"/>
          </a:xfrm>
          <a:prstGeom prst="rect">
            <a:avLst/>
          </a:prstGeom>
          <a:noFill/>
          <a:ln>
            <a:noFill/>
          </a:ln>
        </p:spPr>
      </p:pic>
      <p:cxnSp>
        <p:nvCxnSpPr>
          <p:cNvPr id="232" name="Google Shape;232;p21"/>
          <p:cNvCxnSpPr/>
          <p:nvPr/>
        </p:nvCxnSpPr>
        <p:spPr>
          <a:xfrm>
            <a:off x="7292125" y="1967225"/>
            <a:ext cx="977700" cy="2622900"/>
          </a:xfrm>
          <a:prstGeom prst="straightConnector1">
            <a:avLst/>
          </a:prstGeom>
          <a:noFill/>
          <a:ln cap="flat" cmpd="sng" w="9525">
            <a:solidFill>
              <a:schemeClr val="dk2"/>
            </a:solidFill>
            <a:prstDash val="solid"/>
            <a:round/>
            <a:headEnd len="med" w="med" type="none"/>
            <a:tailEnd len="med" w="med" type="triangle"/>
          </a:ln>
        </p:spPr>
      </p:cxnSp>
      <p:sp>
        <p:nvSpPr>
          <p:cNvPr id="233" name="Google Shape;233;p21"/>
          <p:cNvSpPr/>
          <p:nvPr/>
        </p:nvSpPr>
        <p:spPr>
          <a:xfrm>
            <a:off x="7419625" y="2052250"/>
            <a:ext cx="382500" cy="12660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1"/>
          <p:cNvSpPr/>
          <p:nvPr/>
        </p:nvSpPr>
        <p:spPr>
          <a:xfrm>
            <a:off x="7762890" y="3291500"/>
            <a:ext cx="382500" cy="1266000"/>
          </a:xfrm>
          <a:prstGeom prst="rect">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
          <p:cNvSpPr txBox="1"/>
          <p:nvPr/>
        </p:nvSpPr>
        <p:spPr>
          <a:xfrm>
            <a:off x="6936000" y="1708675"/>
            <a:ext cx="7575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Cosmic Track</a:t>
            </a:r>
            <a:endParaRPr sz="700"/>
          </a:p>
        </p:txBody>
      </p:sp>
      <p:cxnSp>
        <p:nvCxnSpPr>
          <p:cNvPr id="236" name="Google Shape;236;p21"/>
          <p:cNvCxnSpPr/>
          <p:nvPr/>
        </p:nvCxnSpPr>
        <p:spPr>
          <a:xfrm>
            <a:off x="3643025" y="2622975"/>
            <a:ext cx="364200" cy="0"/>
          </a:xfrm>
          <a:prstGeom prst="straightConnector1">
            <a:avLst/>
          </a:prstGeom>
          <a:noFill/>
          <a:ln cap="flat" cmpd="sng" w="38100">
            <a:solidFill>
              <a:srgbClr val="00FF00"/>
            </a:solidFill>
            <a:prstDash val="solid"/>
            <a:round/>
            <a:headEnd len="med" w="med" type="none"/>
            <a:tailEnd len="med" w="med" type="none"/>
          </a:ln>
        </p:spPr>
      </p:cxnSp>
      <p:sp>
        <p:nvSpPr>
          <p:cNvPr id="237" name="Google Shape;237;p21"/>
          <p:cNvSpPr/>
          <p:nvPr/>
        </p:nvSpPr>
        <p:spPr>
          <a:xfrm>
            <a:off x="4717725" y="2094750"/>
            <a:ext cx="333900" cy="406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8" name="Google Shape;238;p21"/>
          <p:cNvCxnSpPr>
            <a:stCxn id="237" idx="0"/>
            <a:endCxn id="239" idx="2"/>
          </p:cNvCxnSpPr>
          <p:nvPr/>
        </p:nvCxnSpPr>
        <p:spPr>
          <a:xfrm flipH="1" rot="10800000">
            <a:off x="4884675" y="1642350"/>
            <a:ext cx="178200" cy="452400"/>
          </a:xfrm>
          <a:prstGeom prst="straightConnector1">
            <a:avLst/>
          </a:prstGeom>
          <a:noFill/>
          <a:ln cap="flat" cmpd="sng" w="9525">
            <a:solidFill>
              <a:schemeClr val="dk2"/>
            </a:solidFill>
            <a:prstDash val="solid"/>
            <a:round/>
            <a:headEnd len="med" w="med" type="none"/>
            <a:tailEnd len="med" w="med" type="triangle"/>
          </a:ln>
        </p:spPr>
      </p:cxnSp>
      <p:pic>
        <p:nvPicPr>
          <p:cNvPr id="240" name="Google Shape;240;p21"/>
          <p:cNvPicPr preferRelativeResize="0"/>
          <p:nvPr/>
        </p:nvPicPr>
        <p:blipFill>
          <a:blip r:embed="rId4">
            <a:alphaModFix/>
          </a:blip>
          <a:stretch>
            <a:fillRect/>
          </a:stretch>
        </p:blipFill>
        <p:spPr>
          <a:xfrm>
            <a:off x="599324" y="3247300"/>
            <a:ext cx="1744949" cy="1443633"/>
          </a:xfrm>
          <a:prstGeom prst="rect">
            <a:avLst/>
          </a:prstGeom>
          <a:noFill/>
          <a:ln>
            <a:noFill/>
          </a:ln>
        </p:spPr>
      </p:pic>
      <p:pic>
        <p:nvPicPr>
          <p:cNvPr id="241" name="Google Shape;241;p21"/>
          <p:cNvPicPr preferRelativeResize="0"/>
          <p:nvPr/>
        </p:nvPicPr>
        <p:blipFill>
          <a:blip r:embed="rId5">
            <a:alphaModFix/>
          </a:blip>
          <a:stretch>
            <a:fillRect/>
          </a:stretch>
        </p:blipFill>
        <p:spPr>
          <a:xfrm>
            <a:off x="2661851" y="3245938"/>
            <a:ext cx="1744957" cy="1446350"/>
          </a:xfrm>
          <a:prstGeom prst="rect">
            <a:avLst/>
          </a:prstGeom>
          <a:noFill/>
          <a:ln>
            <a:noFill/>
          </a:ln>
        </p:spPr>
      </p:pic>
      <p:pic>
        <p:nvPicPr>
          <p:cNvPr id="242" name="Google Shape;242;p21"/>
          <p:cNvPicPr preferRelativeResize="0"/>
          <p:nvPr/>
        </p:nvPicPr>
        <p:blipFill>
          <a:blip r:embed="rId6">
            <a:alphaModFix/>
          </a:blip>
          <a:stretch>
            <a:fillRect/>
          </a:stretch>
        </p:blipFill>
        <p:spPr>
          <a:xfrm>
            <a:off x="5858459" y="440113"/>
            <a:ext cx="1466763" cy="1213877"/>
          </a:xfrm>
          <a:prstGeom prst="rect">
            <a:avLst/>
          </a:prstGeom>
          <a:noFill/>
          <a:ln>
            <a:noFill/>
          </a:ln>
        </p:spPr>
      </p:pic>
      <p:pic>
        <p:nvPicPr>
          <p:cNvPr id="243" name="Google Shape;243;p21"/>
          <p:cNvPicPr preferRelativeResize="0"/>
          <p:nvPr/>
        </p:nvPicPr>
        <p:blipFill>
          <a:blip r:embed="rId4">
            <a:alphaModFix/>
          </a:blip>
          <a:stretch>
            <a:fillRect/>
          </a:stretch>
        </p:blipFill>
        <p:spPr>
          <a:xfrm>
            <a:off x="7516811" y="419334"/>
            <a:ext cx="1530230" cy="1266002"/>
          </a:xfrm>
          <a:prstGeom prst="rect">
            <a:avLst/>
          </a:prstGeom>
          <a:noFill/>
          <a:ln>
            <a:noFill/>
          </a:ln>
        </p:spPr>
      </p:pic>
      <p:pic>
        <p:nvPicPr>
          <p:cNvPr id="239" name="Google Shape;239;p21"/>
          <p:cNvPicPr preferRelativeResize="0"/>
          <p:nvPr/>
        </p:nvPicPr>
        <p:blipFill>
          <a:blip r:embed="rId7">
            <a:alphaModFix/>
          </a:blip>
          <a:stretch>
            <a:fillRect/>
          </a:stretch>
        </p:blipFill>
        <p:spPr>
          <a:xfrm>
            <a:off x="4353032" y="460160"/>
            <a:ext cx="1419885" cy="1182200"/>
          </a:xfrm>
          <a:prstGeom prst="rect">
            <a:avLst/>
          </a:prstGeom>
          <a:noFill/>
          <a:ln>
            <a:noFill/>
          </a:ln>
        </p:spPr>
      </p:pic>
      <p:cxnSp>
        <p:nvCxnSpPr>
          <p:cNvPr id="244" name="Google Shape;244;p21"/>
          <p:cNvCxnSpPr/>
          <p:nvPr/>
        </p:nvCxnSpPr>
        <p:spPr>
          <a:xfrm>
            <a:off x="5719525" y="899925"/>
            <a:ext cx="181500" cy="0"/>
          </a:xfrm>
          <a:prstGeom prst="straightConnector1">
            <a:avLst/>
          </a:prstGeom>
          <a:noFill/>
          <a:ln cap="flat" cmpd="sng" w="9525">
            <a:solidFill>
              <a:schemeClr val="dk2"/>
            </a:solidFill>
            <a:prstDash val="solid"/>
            <a:round/>
            <a:headEnd len="med" w="med" type="none"/>
            <a:tailEnd len="med" w="med" type="triangle"/>
          </a:ln>
        </p:spPr>
      </p:cxnSp>
      <p:cxnSp>
        <p:nvCxnSpPr>
          <p:cNvPr id="245" name="Google Shape;245;p21"/>
          <p:cNvCxnSpPr/>
          <p:nvPr/>
        </p:nvCxnSpPr>
        <p:spPr>
          <a:xfrm>
            <a:off x="7325225" y="894663"/>
            <a:ext cx="181500" cy="0"/>
          </a:xfrm>
          <a:prstGeom prst="straightConnector1">
            <a:avLst/>
          </a:prstGeom>
          <a:noFill/>
          <a:ln cap="flat" cmpd="sng" w="9525">
            <a:solidFill>
              <a:schemeClr val="dk2"/>
            </a:solidFill>
            <a:prstDash val="solid"/>
            <a:round/>
            <a:headEnd len="med" w="med" type="none"/>
            <a:tailEnd len="med" w="med" type="triangle"/>
          </a:ln>
        </p:spPr>
      </p:cxnSp>
      <p:sp>
        <p:nvSpPr>
          <p:cNvPr id="246" name="Google Shape;246;p21"/>
          <p:cNvSpPr txBox="1"/>
          <p:nvPr/>
        </p:nvSpPr>
        <p:spPr>
          <a:xfrm>
            <a:off x="1277775" y="4655825"/>
            <a:ext cx="26142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Similar results, some low amplitude noise rejected by TDC</a:t>
            </a:r>
            <a:endParaRPr sz="700"/>
          </a:p>
        </p:txBody>
      </p:sp>
      <p:sp>
        <p:nvSpPr>
          <p:cNvPr id="247" name="Google Shape;247;p21"/>
          <p:cNvSpPr txBox="1"/>
          <p:nvPr/>
        </p:nvSpPr>
        <p:spPr>
          <a:xfrm>
            <a:off x="5719525" y="4447625"/>
            <a:ext cx="20253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t>Single event display - third quadrant of HCal</a:t>
            </a:r>
            <a:endParaRPr sz="700"/>
          </a:p>
        </p:txBody>
      </p:sp>
      <p:sp>
        <p:nvSpPr>
          <p:cNvPr id="248" name="Google Shape;24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9" name="Google Shape;249;p21"/>
          <p:cNvPicPr preferRelativeResize="0"/>
          <p:nvPr/>
        </p:nvPicPr>
        <p:blipFill>
          <a:blip r:embed="rId8">
            <a:alphaModFix/>
          </a:blip>
          <a:stretch>
            <a:fillRect/>
          </a:stretch>
        </p:blipFill>
        <p:spPr>
          <a:xfrm>
            <a:off x="7439864" y="4655825"/>
            <a:ext cx="1290210" cy="449700"/>
          </a:xfrm>
          <a:prstGeom prst="rect">
            <a:avLst/>
          </a:prstGeom>
          <a:noFill/>
          <a:ln>
            <a:noFill/>
          </a:ln>
        </p:spPr>
      </p:pic>
      <p:pic>
        <p:nvPicPr>
          <p:cNvPr id="250" name="Google Shape;250;p21"/>
          <p:cNvPicPr preferRelativeResize="0"/>
          <p:nvPr/>
        </p:nvPicPr>
        <p:blipFill>
          <a:blip r:embed="rId9">
            <a:alphaModFix/>
          </a:blip>
          <a:stretch>
            <a:fillRect/>
          </a:stretch>
        </p:blipFill>
        <p:spPr>
          <a:xfrm>
            <a:off x="6107899" y="4690927"/>
            <a:ext cx="1280810" cy="379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