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90f0ed9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90f0ed9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29338721a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29338721a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29338721a_1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29338721a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29338721a_1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29338721a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29338721a_1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29338721a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29338721a_1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29338721a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329338721a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329338721a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1a96c01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1a96c01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29338721a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329338721a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329338721a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329338721a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329338721a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329338721a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1a96c011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1a96c011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32c669169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32c669169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fd1bf982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0fd1bf982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32c669169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32c669169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2c669169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2c669169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1a96c011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1a96c011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1a96c011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31a96c011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1a96c011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1a96c011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1a96c011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1a96c011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29338721a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29338721a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2c669169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2c669169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29338721a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29338721a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5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Relationship Id="rId8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45.png"/><Relationship Id="rId6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43.png"/><Relationship Id="rId7" Type="http://schemas.openxmlformats.org/officeDocument/2006/relationships/image" Target="../media/image55.png"/><Relationship Id="rId8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png"/><Relationship Id="rId4" Type="http://schemas.openxmlformats.org/officeDocument/2006/relationships/image" Target="../media/image60.png"/><Relationship Id="rId5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60.png"/><Relationship Id="rId7" Type="http://schemas.openxmlformats.org/officeDocument/2006/relationships/image" Target="../media/image64.png"/><Relationship Id="rId8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5" Type="http://schemas.openxmlformats.org/officeDocument/2006/relationships/image" Target="../media/image67.png"/><Relationship Id="rId6" Type="http://schemas.openxmlformats.org/officeDocument/2006/relationships/image" Target="../media/image6.png"/><Relationship Id="rId7" Type="http://schemas.openxmlformats.org/officeDocument/2006/relationships/image" Target="../media/image13.png"/><Relationship Id="rId8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11700" y="215350"/>
            <a:ext cx="8520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 SBS Hadronic Calorimeter (HCal)</a:t>
            </a:r>
            <a:endParaRPr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Design, Status, and Performance</a:t>
            </a:r>
            <a:r>
              <a:rPr lang="en" sz="2800"/>
              <a:t> 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1019" y="2842850"/>
            <a:ext cx="3826626" cy="17547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11700" y="1510750"/>
            <a:ext cx="8520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Sebastian Seeds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 behalf of the HCal working group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June 17, 2022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Jefferson Lab</a:t>
            </a:r>
            <a:endParaRPr sz="1200"/>
          </a:p>
        </p:txBody>
      </p:sp>
      <p:cxnSp>
        <p:nvCxnSpPr>
          <p:cNvPr id="59" name="Google Shape;59;p13"/>
          <p:cNvCxnSpPr/>
          <p:nvPr/>
        </p:nvCxnSpPr>
        <p:spPr>
          <a:xfrm>
            <a:off x="641325" y="2623068"/>
            <a:ext cx="7907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Position Resolution Preliminary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166275" y="788050"/>
            <a:ext cx="39126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Hydrogen target (scattered </a:t>
            </a:r>
            <a:r>
              <a:rPr lang="en">
                <a:solidFill>
                  <a:srgbClr val="FF0000"/>
                </a:solidFill>
              </a:rPr>
              <a:t>protons</a:t>
            </a:r>
            <a:r>
              <a:rPr lang="en"/>
              <a:t>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SBS field 0% (no </a:t>
            </a:r>
            <a:r>
              <a:rPr lang="en">
                <a:solidFill>
                  <a:srgbClr val="FF0000"/>
                </a:solidFill>
              </a:rPr>
              <a:t>proton</a:t>
            </a:r>
            <a:r>
              <a:rPr lang="en"/>
              <a:t> displacement)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Expected position of scattered nucleons calculated from reconstructed quasielastic electron tracks in BigBite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Take the difference between energy-weighted center of cluster in HCal and expected position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Nucleon momentum for these data </a:t>
            </a:r>
            <a:r>
              <a:rPr lang="en">
                <a:solidFill>
                  <a:srgbClr val="0000FF"/>
                </a:solidFill>
              </a:rPr>
              <a:t>~</a:t>
            </a:r>
            <a:r>
              <a:rPr lang="en">
                <a:solidFill>
                  <a:srgbClr val="FF9900"/>
                </a:solidFill>
              </a:rPr>
              <a:t> </a:t>
            </a:r>
            <a:r>
              <a:rPr lang="en">
                <a:solidFill>
                  <a:srgbClr val="0000FF"/>
                </a:solidFill>
              </a:rPr>
              <a:t>2.9 GeV</a:t>
            </a:r>
            <a:r>
              <a:rPr lang="en">
                <a:solidFill>
                  <a:srgbClr val="FF9900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(SBS-8)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Dispersive Direction (X) Resolution </a:t>
            </a:r>
            <a:r>
              <a:rPr lang="en">
                <a:solidFill>
                  <a:srgbClr val="38761D"/>
                </a:solidFill>
              </a:rPr>
              <a:t>~ 5.8 cm</a:t>
            </a:r>
            <a:endParaRPr>
              <a:solidFill>
                <a:srgbClr val="38761D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Transverse Direction (Y) Resolution </a:t>
            </a:r>
            <a:r>
              <a:rPr lang="en">
                <a:solidFill>
                  <a:srgbClr val="38761D"/>
                </a:solidFill>
              </a:rPr>
              <a:t>~ 6.3 cm</a:t>
            </a:r>
            <a:endParaRPr>
              <a:solidFill>
                <a:srgbClr val="38761D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Preliminary position resolution meets simulated expectations!</a:t>
            </a:r>
            <a:endParaRPr b="1"/>
          </a:p>
        </p:txBody>
      </p:sp>
      <p:sp>
        <p:nvSpPr>
          <p:cNvPr id="205" name="Google Shape;20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6" name="Google Shape;206;p22"/>
          <p:cNvCxnSpPr/>
          <p:nvPr/>
        </p:nvCxnSpPr>
        <p:spPr>
          <a:xfrm>
            <a:off x="352725" y="788850"/>
            <a:ext cx="8157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7" name="Google Shape;2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325" y="2885750"/>
            <a:ext cx="2714424" cy="195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325" y="850675"/>
            <a:ext cx="2714424" cy="199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5273" y="1381446"/>
            <a:ext cx="868500" cy="1030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7550015" y="2390770"/>
            <a:ext cx="141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Dispersive Direction</a:t>
            </a:r>
            <a:endParaRPr sz="900"/>
          </a:p>
        </p:txBody>
      </p:sp>
      <p:cxnSp>
        <p:nvCxnSpPr>
          <p:cNvPr id="211" name="Google Shape;211;p22"/>
          <p:cNvCxnSpPr/>
          <p:nvPr/>
        </p:nvCxnSpPr>
        <p:spPr>
          <a:xfrm>
            <a:off x="7614150" y="1532782"/>
            <a:ext cx="0" cy="5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212" name="Google Shape;2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5273" y="3388300"/>
            <a:ext cx="868500" cy="1030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/>
        </p:nvSpPr>
        <p:spPr>
          <a:xfrm>
            <a:off x="7550015" y="4397623"/>
            <a:ext cx="141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Transverse</a:t>
            </a:r>
            <a:r>
              <a:rPr lang="en" sz="900"/>
              <a:t> Direction</a:t>
            </a:r>
            <a:endParaRPr sz="900"/>
          </a:p>
        </p:txBody>
      </p:sp>
      <p:cxnSp>
        <p:nvCxnSpPr>
          <p:cNvPr id="214" name="Google Shape;214;p22"/>
          <p:cNvCxnSpPr/>
          <p:nvPr/>
        </p:nvCxnSpPr>
        <p:spPr>
          <a:xfrm>
            <a:off x="8064127" y="3313650"/>
            <a:ext cx="33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Nucleon Position, Deuterium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166275" y="788050"/>
            <a:ext cx="41115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Deuterium target (scattered </a:t>
            </a:r>
            <a:r>
              <a:rPr lang="en" sz="1500">
                <a:solidFill>
                  <a:srgbClr val="FF0000"/>
                </a:solidFill>
              </a:rPr>
              <a:t>protons</a:t>
            </a:r>
            <a:r>
              <a:rPr lang="en" sz="1500"/>
              <a:t> and neutrons)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SBS field 30% (</a:t>
            </a:r>
            <a:r>
              <a:rPr lang="en" sz="1500">
                <a:solidFill>
                  <a:srgbClr val="FF0000"/>
                </a:solidFill>
              </a:rPr>
              <a:t>protons</a:t>
            </a:r>
            <a:r>
              <a:rPr lang="en" sz="1500"/>
              <a:t> displaced           ~90 cm)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Once again, </a:t>
            </a:r>
            <a:r>
              <a:rPr lang="en" sz="1500">
                <a:solidFill>
                  <a:schemeClr val="dk1"/>
                </a:solidFill>
              </a:rPr>
              <a:t>t</a:t>
            </a:r>
            <a:r>
              <a:rPr lang="en" sz="1500">
                <a:solidFill>
                  <a:schemeClr val="dk1"/>
                </a:solidFill>
              </a:rPr>
              <a:t>ake the difference between energy-weighted center of cluster in HCal and expected position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Nucleon momentum for these data </a:t>
            </a:r>
            <a:r>
              <a:rPr lang="en" sz="1500">
                <a:solidFill>
                  <a:srgbClr val="FF9900"/>
                </a:solidFill>
              </a:rPr>
              <a:t>~ 3.0 GeV </a:t>
            </a:r>
            <a:r>
              <a:rPr lang="en" sz="1500">
                <a:solidFill>
                  <a:schemeClr val="dk1"/>
                </a:solidFill>
              </a:rPr>
              <a:t>(SBS-8)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Distributions broadened due to fermi smearing and other effects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●"/>
            </a:pPr>
            <a:r>
              <a:rPr b="1" lang="en" sz="1500">
                <a:solidFill>
                  <a:srgbClr val="0000FF"/>
                </a:solidFill>
              </a:rPr>
              <a:t>Neutron </a:t>
            </a:r>
            <a:r>
              <a:rPr b="1" lang="en" sz="1500"/>
              <a:t>peak in clear view</a:t>
            </a:r>
            <a:endParaRPr b="1" sz="1500"/>
          </a:p>
        </p:txBody>
      </p:sp>
      <p:sp>
        <p:nvSpPr>
          <p:cNvPr id="221" name="Google Shape;22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22" name="Google Shape;222;p23"/>
          <p:cNvCxnSpPr/>
          <p:nvPr/>
        </p:nvCxnSpPr>
        <p:spPr>
          <a:xfrm>
            <a:off x="352725" y="788850"/>
            <a:ext cx="7766700" cy="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3" name="Google Shape;2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6475" y="818600"/>
            <a:ext cx="2835174" cy="201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475" y="2877501"/>
            <a:ext cx="2835164" cy="20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/>
          <p:nvPr/>
        </p:nvSpPr>
        <p:spPr>
          <a:xfrm>
            <a:off x="6028215" y="1661057"/>
            <a:ext cx="237300" cy="327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8824" y="1223325"/>
            <a:ext cx="1637550" cy="319863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/>
          <p:nvPr/>
        </p:nvSpPr>
        <p:spPr>
          <a:xfrm rot="-5400000">
            <a:off x="7469690" y="2249557"/>
            <a:ext cx="237300" cy="327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Sampling Fraction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166275" y="788050"/>
            <a:ext cx="5240100" cy="3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Ratio measurements require </a:t>
            </a:r>
            <a:r>
              <a:rPr lang="en" sz="1500"/>
              <a:t>comparable</a:t>
            </a:r>
            <a:r>
              <a:rPr lang="en" sz="1500"/>
              <a:t> detection efficiencies across HCal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n/p cross section ratio becomes inaccurate if detection is biased to one scattered nucleon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n/p efficiency ratio expected from simulation</a:t>
            </a:r>
            <a:endParaRPr sz="1500"/>
          </a:p>
          <a:p>
            <a:pPr indent="-3238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e</a:t>
            </a:r>
            <a:r>
              <a:rPr lang="en" sz="1500"/>
              <a:t>ff ≈ 0.985 at 7-8 GeV </a:t>
            </a:r>
            <a:endParaRPr sz="1500"/>
          </a:p>
          <a:p>
            <a:pPr indent="-3238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e</a:t>
            </a:r>
            <a:r>
              <a:rPr lang="en" sz="1500"/>
              <a:t>ff ≈ 0.966 at 2.5-4 GeV. 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i="1" lang="en" sz="1500"/>
              <a:t>Detection efficiency must be uniform!</a:t>
            </a:r>
            <a:endParaRPr i="1"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SBS Dipole field displaces protons on HCal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Calculate expected position of scattered nucleon with reconstructed electron track in BigBite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Check uniformity of </a:t>
            </a:r>
            <a:r>
              <a:rPr lang="en" sz="1500">
                <a:solidFill>
                  <a:srgbClr val="FF9900"/>
                </a:solidFill>
              </a:rPr>
              <a:t>detected energy / expected energy</a:t>
            </a:r>
            <a:r>
              <a:rPr lang="en" sz="1500"/>
              <a:t> across HCal - this is the </a:t>
            </a:r>
            <a:r>
              <a:rPr i="1" lang="en" sz="1500"/>
              <a:t>sampling fraction</a:t>
            </a:r>
            <a:endParaRPr i="1"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Simulations predict sampling fraction of </a:t>
            </a:r>
            <a:r>
              <a:rPr lang="en" sz="1500">
                <a:solidFill>
                  <a:srgbClr val="0000FF"/>
                </a:solidFill>
              </a:rPr>
              <a:t>6.6%</a:t>
            </a:r>
            <a:endParaRPr sz="1500">
              <a:solidFill>
                <a:srgbClr val="0000FF"/>
              </a:solidFill>
            </a:endParaRPr>
          </a:p>
        </p:txBody>
      </p:sp>
      <p:sp>
        <p:nvSpPr>
          <p:cNvPr id="234" name="Google Shape;23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5" name="Google Shape;235;p24"/>
          <p:cNvCxnSpPr/>
          <p:nvPr/>
        </p:nvCxnSpPr>
        <p:spPr>
          <a:xfrm>
            <a:off x="352725" y="788850"/>
            <a:ext cx="6111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6" name="Google Shape;2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174" y="851451"/>
            <a:ext cx="2810792" cy="23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400" y="3364495"/>
            <a:ext cx="3078399" cy="15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/>
          <p:nvPr/>
        </p:nvSpPr>
        <p:spPr>
          <a:xfrm>
            <a:off x="520775" y="4690675"/>
            <a:ext cx="414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Simulation </a:t>
            </a:r>
            <a:r>
              <a:rPr lang="en" sz="1000"/>
              <a:t>Plots: Juan Carlos Cornejo (top) and Eric Fuchey (bottom)</a:t>
            </a:r>
            <a:endParaRPr sz="1000"/>
          </a:p>
        </p:txBody>
      </p:sp>
      <p:sp>
        <p:nvSpPr>
          <p:cNvPr id="239" name="Google Shape;239;p24"/>
          <p:cNvSpPr txBox="1"/>
          <p:nvPr/>
        </p:nvSpPr>
        <p:spPr>
          <a:xfrm>
            <a:off x="5669575" y="3208145"/>
            <a:ext cx="31104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/>
              <a:t>Sampling Fraction (With Cut on BB Track)</a:t>
            </a:r>
            <a:endParaRPr b="1"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Detection Efficiency Preliminary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166275" y="788050"/>
            <a:ext cx="41499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</a:t>
            </a:r>
            <a:r>
              <a:rPr baseline="-25000" lang="en" sz="1500"/>
              <a:t>beam</a:t>
            </a:r>
            <a:r>
              <a:rPr lang="en" sz="1500"/>
              <a:t> </a:t>
            </a:r>
            <a:r>
              <a:rPr lang="en" sz="1500">
                <a:solidFill>
                  <a:schemeClr val="dk1"/>
                </a:solidFill>
              </a:rPr>
              <a:t>≈ </a:t>
            </a:r>
            <a:r>
              <a:rPr lang="en" sz="1500"/>
              <a:t>5.965 GeV, Q</a:t>
            </a:r>
            <a:r>
              <a:rPr baseline="30000" lang="en" sz="1500"/>
              <a:t>2</a:t>
            </a:r>
            <a:r>
              <a:rPr lang="en" sz="1500"/>
              <a:t> </a:t>
            </a:r>
            <a:r>
              <a:rPr lang="en" sz="1500">
                <a:solidFill>
                  <a:schemeClr val="dk1"/>
                </a:solidFill>
              </a:rPr>
              <a:t>≈ 4.5 GeV</a:t>
            </a:r>
            <a:r>
              <a:rPr baseline="30000" lang="en" sz="1500">
                <a:solidFill>
                  <a:schemeClr val="dk1"/>
                </a:solidFill>
              </a:rPr>
              <a:t>2</a:t>
            </a:r>
            <a:r>
              <a:rPr lang="en" sz="1500">
                <a:solidFill>
                  <a:schemeClr val="dk1"/>
                </a:solidFill>
              </a:rPr>
              <a:t> (SBS8)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Mean sampling fraction ≈ </a:t>
            </a:r>
            <a:r>
              <a:rPr lang="en" sz="1500">
                <a:solidFill>
                  <a:srgbClr val="0000FF"/>
                </a:solidFill>
              </a:rPr>
              <a:t>6.9%</a:t>
            </a:r>
            <a:endParaRPr sz="1500">
              <a:solidFill>
                <a:srgbClr val="0000FF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Uniformity by row (top, dispersive)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Uniformity by column (bottom, transverse)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Better uniformity expected after first pass data cooking and recalibration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46" name="Google Shape;24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7" name="Google Shape;247;p25"/>
          <p:cNvCxnSpPr/>
          <p:nvPr/>
        </p:nvCxnSpPr>
        <p:spPr>
          <a:xfrm>
            <a:off x="352725" y="788850"/>
            <a:ext cx="8286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8" name="Google Shape;2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00" y="2742000"/>
            <a:ext cx="2428867" cy="20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7975" y="1064110"/>
            <a:ext cx="4766725" cy="17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7975" y="3008550"/>
            <a:ext cx="4766725" cy="17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9376" y="2863924"/>
            <a:ext cx="2583050" cy="94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9375" y="916225"/>
            <a:ext cx="2583050" cy="9421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5"/>
          <p:cNvSpPr/>
          <p:nvPr/>
        </p:nvSpPr>
        <p:spPr>
          <a:xfrm>
            <a:off x="4782825" y="897100"/>
            <a:ext cx="2589600" cy="96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5"/>
          <p:cNvSpPr/>
          <p:nvPr/>
        </p:nvSpPr>
        <p:spPr>
          <a:xfrm>
            <a:off x="4782825" y="2846993"/>
            <a:ext cx="2589600" cy="96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Timing Resolution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166275" y="788050"/>
            <a:ext cx="5400600" cy="4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Expected TDC timing efficiency by design </a:t>
            </a:r>
            <a:r>
              <a:rPr lang="en" sz="1300">
                <a:solidFill>
                  <a:schemeClr val="dk1"/>
                </a:solidFill>
              </a:rPr>
              <a:t>≈ </a:t>
            </a:r>
            <a:r>
              <a:rPr lang="en" sz="1300">
                <a:solidFill>
                  <a:srgbClr val="38761D"/>
                </a:solidFill>
              </a:rPr>
              <a:t>0.5 ns</a:t>
            </a:r>
            <a:endParaRPr sz="1300">
              <a:solidFill>
                <a:srgbClr val="38761D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Both ADC and TDC have timing resolution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TDC better, but both are investigated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Significant jitter exists on HCal TDC signals from several sources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rgbClr val="F6B26B"/>
                </a:solidFill>
              </a:rPr>
              <a:t>Timewalk:</a:t>
            </a:r>
            <a:r>
              <a:rPr lang="en" sz="1300">
                <a:solidFill>
                  <a:schemeClr val="dk1"/>
                </a:solidFill>
              </a:rPr>
              <a:t> Rising edge of raw signal impacted by amplitude 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rgbClr val="E69138"/>
                </a:solidFill>
              </a:rPr>
              <a:t>Time of flight (TOF): </a:t>
            </a:r>
            <a:r>
              <a:rPr lang="en" sz="1300">
                <a:solidFill>
                  <a:schemeClr val="dk1"/>
                </a:solidFill>
              </a:rPr>
              <a:t>Scattered nucleons have different momenta and take different paths to HCal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rgbClr val="B45F06"/>
                </a:solidFill>
              </a:rPr>
              <a:t>Trigger: </a:t>
            </a:r>
            <a:r>
              <a:rPr lang="en" sz="1300">
                <a:solidFill>
                  <a:schemeClr val="dk1"/>
                </a:solidFill>
              </a:rPr>
              <a:t>Electronics jitter from BigBite trigger impacts reference time for all signals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Each can be addressed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rgbClr val="F6B26B"/>
                </a:solidFill>
              </a:rPr>
              <a:t>Timewalk:</a:t>
            </a:r>
            <a:r>
              <a:rPr lang="en" sz="1300">
                <a:solidFill>
                  <a:schemeClr val="dk1"/>
                </a:solidFill>
              </a:rPr>
              <a:t> Apply exponential energy-dependent correction to timing per event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rgbClr val="E69138"/>
                </a:solidFill>
              </a:rPr>
              <a:t>TOF:</a:t>
            </a:r>
            <a:r>
              <a:rPr lang="en" sz="1300">
                <a:solidFill>
                  <a:schemeClr val="dk1"/>
                </a:solidFill>
              </a:rPr>
              <a:t> Reconstruct momenta and energy using BigBite electron track and apply corrections to timing per event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rgbClr val="B45F06"/>
                </a:solidFill>
              </a:rPr>
              <a:t>Trigger:</a:t>
            </a:r>
            <a:r>
              <a:rPr lang="en" sz="1300">
                <a:solidFill>
                  <a:schemeClr val="dk1"/>
                </a:solidFill>
              </a:rPr>
              <a:t> Use RF-corrected hodoscope timing as reference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61" name="Google Shape;26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2" name="Google Shape;262;p26"/>
          <p:cNvCxnSpPr/>
          <p:nvPr/>
        </p:nvCxnSpPr>
        <p:spPr>
          <a:xfrm>
            <a:off x="352725" y="788850"/>
            <a:ext cx="6079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3" name="Google Shape;2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925" y="1072527"/>
            <a:ext cx="2282742" cy="142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1878" y="975419"/>
            <a:ext cx="1429893" cy="10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/>
          <p:nvPr/>
        </p:nvSpPr>
        <p:spPr>
          <a:xfrm>
            <a:off x="6963067" y="935475"/>
            <a:ext cx="1430100" cy="105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6"/>
          <p:cNvSpPr txBox="1"/>
          <p:nvPr/>
        </p:nvSpPr>
        <p:spPr>
          <a:xfrm>
            <a:off x="6366790" y="1315443"/>
            <a:ext cx="585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Fit to time difference vs energy deposited</a:t>
            </a:r>
            <a:endParaRPr sz="300"/>
          </a:p>
        </p:txBody>
      </p:sp>
      <p:cxnSp>
        <p:nvCxnSpPr>
          <p:cNvPr id="267" name="Google Shape;267;p26"/>
          <p:cNvCxnSpPr/>
          <p:nvPr/>
        </p:nvCxnSpPr>
        <p:spPr>
          <a:xfrm flipH="1">
            <a:off x="6532874" y="1513835"/>
            <a:ext cx="23100" cy="115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68" name="Google Shape;268;p26"/>
          <p:cNvSpPr txBox="1"/>
          <p:nvPr/>
        </p:nvSpPr>
        <p:spPr>
          <a:xfrm>
            <a:off x="7353029" y="2049031"/>
            <a:ext cx="58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Apply correction from fit to shift timewalk back to nominal</a:t>
            </a:r>
            <a:r>
              <a:rPr lang="en" sz="500"/>
              <a:t> </a:t>
            </a:r>
            <a:endParaRPr sz="500"/>
          </a:p>
        </p:txBody>
      </p:sp>
      <p:cxnSp>
        <p:nvCxnSpPr>
          <p:cNvPr id="269" name="Google Shape;269;p26"/>
          <p:cNvCxnSpPr/>
          <p:nvPr/>
        </p:nvCxnSpPr>
        <p:spPr>
          <a:xfrm flipH="1" rot="10800000">
            <a:off x="7723249" y="1938189"/>
            <a:ext cx="45900" cy="16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0" name="Google Shape;2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404" y="2765847"/>
            <a:ext cx="3455821" cy="19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6"/>
          <p:cNvSpPr txBox="1"/>
          <p:nvPr/>
        </p:nvSpPr>
        <p:spPr>
          <a:xfrm>
            <a:off x="5911390" y="4025064"/>
            <a:ext cx="938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Uncorrected, elastic cuts</a:t>
            </a:r>
            <a:endParaRPr sz="500"/>
          </a:p>
        </p:txBody>
      </p:sp>
      <p:sp>
        <p:nvSpPr>
          <p:cNvPr id="272" name="Google Shape;272;p26"/>
          <p:cNvSpPr txBox="1"/>
          <p:nvPr/>
        </p:nvSpPr>
        <p:spPr>
          <a:xfrm>
            <a:off x="5911867" y="4133323"/>
            <a:ext cx="84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Trigger and Timewalk </a:t>
            </a:r>
            <a:endParaRPr sz="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corrected</a:t>
            </a:r>
            <a:r>
              <a:rPr lang="en" sz="500"/>
              <a:t>, elastic cuts</a:t>
            </a:r>
            <a:endParaRPr sz="500"/>
          </a:p>
        </p:txBody>
      </p:sp>
      <p:pic>
        <p:nvPicPr>
          <p:cNvPr id="273" name="Google Shape;27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4861" y="4133148"/>
            <a:ext cx="54900" cy="3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5889508" y="4241764"/>
            <a:ext cx="87275" cy="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59683" y="3907566"/>
            <a:ext cx="919918" cy="70073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/>
          <p:nvPr/>
        </p:nvSpPr>
        <p:spPr>
          <a:xfrm>
            <a:off x="7861975" y="3901425"/>
            <a:ext cx="920400" cy="70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Timing Resolution Preliminary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82" name="Google Shape;282;p27"/>
          <p:cNvSpPr txBox="1"/>
          <p:nvPr/>
        </p:nvSpPr>
        <p:spPr>
          <a:xfrm>
            <a:off x="166275" y="788050"/>
            <a:ext cx="60546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Strict elastic cuts and expected position cuts on </a:t>
            </a:r>
            <a:r>
              <a:rPr lang="en" sz="1100"/>
              <a:t>scattered </a:t>
            </a:r>
            <a:r>
              <a:rPr lang="en" sz="1100"/>
              <a:t>quasielastic protons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Mean TDC resolution over all channels </a:t>
            </a:r>
            <a:r>
              <a:rPr lang="en" sz="1100">
                <a:solidFill>
                  <a:srgbClr val="FF9900"/>
                </a:solidFill>
              </a:rPr>
              <a:t>≈ 1.4 ns </a:t>
            </a:r>
            <a:r>
              <a:rPr lang="en" sz="1100">
                <a:solidFill>
                  <a:srgbClr val="38761D"/>
                </a:solidFill>
              </a:rPr>
              <a:t>(as good as 1.0 ns)</a:t>
            </a:r>
            <a:endParaRPr sz="1100"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Mean ADC time resolution </a:t>
            </a:r>
            <a:r>
              <a:rPr lang="en" sz="1100">
                <a:solidFill>
                  <a:srgbClr val="38761D"/>
                </a:solidFill>
              </a:rPr>
              <a:t>≈ 2.4 ns (as good as 1.7 ns)</a:t>
            </a:r>
            <a:endParaRPr sz="1100">
              <a:solidFill>
                <a:srgbClr val="38761D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Improvements expected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Prior to first pass, data are sparse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TOF, timewalk corrections pending first pass cooking</a:t>
            </a:r>
            <a:endParaRPr sz="1100"/>
          </a:p>
        </p:txBody>
      </p:sp>
      <p:sp>
        <p:nvSpPr>
          <p:cNvPr id="283" name="Google Shape;28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4" name="Google Shape;284;p27"/>
          <p:cNvCxnSpPr/>
          <p:nvPr/>
        </p:nvCxnSpPr>
        <p:spPr>
          <a:xfrm>
            <a:off x="352725" y="788850"/>
            <a:ext cx="7920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5" name="Google Shape;285;p27"/>
          <p:cNvSpPr txBox="1"/>
          <p:nvPr/>
        </p:nvSpPr>
        <p:spPr>
          <a:xfrm>
            <a:off x="5682700" y="2361013"/>
            <a:ext cx="5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TDC</a:t>
            </a:r>
            <a:endParaRPr sz="1200"/>
          </a:p>
        </p:txBody>
      </p:sp>
      <p:sp>
        <p:nvSpPr>
          <p:cNvPr id="286" name="Google Shape;286;p27"/>
          <p:cNvSpPr txBox="1"/>
          <p:nvPr/>
        </p:nvSpPr>
        <p:spPr>
          <a:xfrm>
            <a:off x="5536700" y="3976850"/>
            <a:ext cx="86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ADC time</a:t>
            </a:r>
            <a:endParaRPr sz="1200"/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99" y="2011250"/>
            <a:ext cx="4905849" cy="14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50" y="3503214"/>
            <a:ext cx="4868801" cy="145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3625" y="1307962"/>
            <a:ext cx="2315301" cy="17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3625" y="3208757"/>
            <a:ext cx="2315300" cy="174766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 txBox="1"/>
          <p:nvPr/>
        </p:nvSpPr>
        <p:spPr>
          <a:xfrm>
            <a:off x="7042700" y="862450"/>
            <a:ext cx="147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Example Slices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Calibrations - Energy</a:t>
            </a:r>
            <a:r>
              <a:rPr lang="en" sz="2800"/>
              <a:t>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166275" y="788050"/>
            <a:ext cx="5327400" cy="4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rabicPeriod"/>
            </a:pPr>
            <a:r>
              <a:rPr lang="en" sz="1100">
                <a:solidFill>
                  <a:srgbClr val="000000"/>
                </a:solidFill>
              </a:rPr>
              <a:t>Energy Calibrations by </a:t>
            </a:r>
            <a:r>
              <a:rPr lang="en" sz="1100"/>
              <a:t>c</a:t>
            </a:r>
            <a:r>
              <a:rPr lang="en" sz="1100">
                <a:solidFill>
                  <a:srgbClr val="000000"/>
                </a:solidFill>
              </a:rPr>
              <a:t>hannel from</a:t>
            </a:r>
            <a:r>
              <a:rPr lang="en" sz="1100"/>
              <a:t> scattered protons at Q</a:t>
            </a:r>
            <a:r>
              <a:rPr baseline="30000" lang="en" sz="1100"/>
              <a:t>2 </a:t>
            </a:r>
            <a:r>
              <a:rPr lang="en" sz="1100"/>
              <a:t>= 4.5 GeV</a:t>
            </a:r>
            <a:r>
              <a:rPr baseline="30000" lang="en" sz="1100"/>
              <a:t>2</a:t>
            </a:r>
            <a:endParaRPr baseline="30000" sz="1100">
              <a:solidFill>
                <a:srgbClr val="000000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lphaLcPeriod"/>
            </a:pPr>
            <a:r>
              <a:rPr lang="en" sz="1100"/>
              <a:t>Relate ADC values (pC) to deposited energy (GeV)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i="1" lang="en" sz="1100"/>
              <a:t>c</a:t>
            </a:r>
            <a:r>
              <a:rPr baseline="-25000" i="1" lang="en" sz="1100"/>
              <a:t>j</a:t>
            </a:r>
            <a:r>
              <a:rPr lang="en" sz="1100"/>
              <a:t> in GeV/pC</a:t>
            </a:r>
            <a:endParaRPr sz="1100"/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pC for integrated ADC waveforms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Indices </a:t>
            </a:r>
            <a:r>
              <a:rPr i="1" lang="en" sz="1100"/>
              <a:t>i, j </a:t>
            </a:r>
            <a:r>
              <a:rPr lang="en" sz="1100"/>
              <a:t>over hits within cluster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Energy </a:t>
            </a:r>
            <a:r>
              <a:rPr i="1" lang="en" sz="1100"/>
              <a:t>E</a:t>
            </a:r>
            <a:r>
              <a:rPr baseline="-25000" i="1" lang="en" sz="1100"/>
              <a:t>i</a:t>
            </a:r>
            <a:endParaRPr baseline="-25000" i="1" sz="1100"/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Kinetic energy of hadron incident to HCal</a:t>
            </a:r>
            <a:endParaRPr sz="1100"/>
          </a:p>
          <a:p>
            <a:pPr indent="-2984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Calculated assuming elastic scattering from BigBite track momentum and beam</a:t>
            </a:r>
            <a:endParaRPr sz="1100"/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Apply sampling fraction of 7.95% for HCal</a:t>
            </a:r>
            <a:endParaRPr sz="1100"/>
          </a:p>
          <a:p>
            <a:pPr indent="-2984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Obtained from monte-carlo simulations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lphaLcPeriod"/>
            </a:pPr>
            <a:r>
              <a:rPr lang="en" sz="1100">
                <a:solidFill>
                  <a:srgbClr val="000000"/>
                </a:solidFill>
              </a:rPr>
              <a:t>Chi squared minimization with linear system of equations relating energy deposited on single channel to total deposit</a:t>
            </a:r>
            <a:r>
              <a:rPr lang="en" sz="1100"/>
              <a:t>ed </a:t>
            </a:r>
            <a:r>
              <a:rPr lang="en" sz="1100">
                <a:solidFill>
                  <a:srgbClr val="000000"/>
                </a:solidFill>
              </a:rPr>
              <a:t>energy of elastically scattered hadron in cluster per event.</a:t>
            </a:r>
            <a:endParaRPr sz="1100">
              <a:solidFill>
                <a:srgbClr val="000000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Populate matrix with measured integrated ADC values (pC)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Reject cells with insufficient statistics</a:t>
            </a:r>
            <a:endParaRPr sz="1100"/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Set diag element for cell to 1, all coupled set to 0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Solve for coefficients via inversion of matrix</a:t>
            </a:r>
            <a:endParaRPr sz="11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AutoNum type="alphaLcPeriod"/>
            </a:pPr>
            <a:r>
              <a:rPr b="1" lang="en" sz="1300"/>
              <a:t>Apply coefficients by channel to convert ADC values to energy deposited in HCal!</a:t>
            </a:r>
            <a:endParaRPr b="1" sz="1300"/>
          </a:p>
        </p:txBody>
      </p:sp>
      <p:pic>
        <p:nvPicPr>
          <p:cNvPr id="298" name="Google Shape;2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4947" y="642325"/>
            <a:ext cx="1847330" cy="57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5370" y="1185661"/>
            <a:ext cx="664746" cy="31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375" y="1438015"/>
            <a:ext cx="2436724" cy="57403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8"/>
          <p:cNvSpPr txBox="1"/>
          <p:nvPr/>
        </p:nvSpPr>
        <p:spPr>
          <a:xfrm>
            <a:off x="7214462" y="1932150"/>
            <a:ext cx="708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Minimize</a:t>
            </a:r>
            <a:endParaRPr sz="700"/>
          </a:p>
        </p:txBody>
      </p:sp>
      <p:sp>
        <p:nvSpPr>
          <p:cNvPr id="302" name="Google Shape;302;p28"/>
          <p:cNvSpPr/>
          <p:nvPr/>
        </p:nvSpPr>
        <p:spPr>
          <a:xfrm>
            <a:off x="7696795" y="2001444"/>
            <a:ext cx="273300" cy="942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6325" y="1020427"/>
            <a:ext cx="1847327" cy="111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2650" y="3548575"/>
            <a:ext cx="3452063" cy="12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2650" y="2220081"/>
            <a:ext cx="3452073" cy="12793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28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/>
          <p:nvPr/>
        </p:nvSpPr>
        <p:spPr>
          <a:xfrm>
            <a:off x="5124150" y="2760225"/>
            <a:ext cx="3668700" cy="2178000"/>
          </a:xfrm>
          <a:prstGeom prst="rect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9"/>
          <p:cNvSpPr/>
          <p:nvPr/>
        </p:nvSpPr>
        <p:spPr>
          <a:xfrm>
            <a:off x="5124250" y="166750"/>
            <a:ext cx="3668700" cy="2154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9"/>
          <p:cNvSpPr txBox="1"/>
          <p:nvPr/>
        </p:nvSpPr>
        <p:spPr>
          <a:xfrm>
            <a:off x="311700" y="215350"/>
            <a:ext cx="68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Calibrations - Timing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315" name="Google Shape;315;p29"/>
          <p:cNvSpPr txBox="1"/>
          <p:nvPr/>
        </p:nvSpPr>
        <p:spPr>
          <a:xfrm>
            <a:off x="166275" y="788050"/>
            <a:ext cx="4752900" cy="4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rabicPeriod"/>
            </a:pPr>
            <a:r>
              <a:rPr lang="en" sz="1100"/>
              <a:t>Align ADC time and TDC signals from coincidence target events using elastically scattered protons at Q</a:t>
            </a:r>
            <a:r>
              <a:rPr baseline="30000" lang="en" sz="1100"/>
              <a:t>2</a:t>
            </a:r>
            <a:r>
              <a:rPr lang="en" sz="1100"/>
              <a:t> = 3 GeV</a:t>
            </a:r>
            <a:r>
              <a:rPr baseline="30000" lang="en" sz="1100"/>
              <a:t>2</a:t>
            </a:r>
            <a:r>
              <a:rPr lang="en" sz="1100"/>
              <a:t>  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Elastic hadrons expected to arrive at HCal in time relative to the BigBite single arm trigger (reference time)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Cut on elastic events using q-vector from BigBite arm and build distributions of ADC time and TDC time by channel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Make by-channel corrections to raw ADC time and TDC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Use hodoscope mean TDC to clean up jitter in reference time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Address energy-dependent timewalk corrections (not shown)</a:t>
            </a:r>
            <a:endParaRPr sz="1100"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romanLcPeriod"/>
            </a:pPr>
            <a:r>
              <a:rPr lang="en" sz="1100"/>
              <a:t>Apply time-of-flight corrections exploiting q-vector (not shown)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Select target time within ADC(TDC) window: 55ns(-75ns) 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Extract mean ADC time and mean TDC and calculate offset to target times</a:t>
            </a:r>
            <a:endParaRPr sz="11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AutoNum type="alphaLcPeriod"/>
            </a:pPr>
            <a:r>
              <a:rPr b="1" lang="en"/>
              <a:t>Pass offsets by channel to achieve relative timing alignment between them!</a:t>
            </a:r>
            <a:endParaRPr b="1"/>
          </a:p>
        </p:txBody>
      </p:sp>
      <p:pic>
        <p:nvPicPr>
          <p:cNvPr id="316" name="Google Shape;3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1977" y="2816533"/>
            <a:ext cx="3575526" cy="104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1975" y="3878295"/>
            <a:ext cx="3575526" cy="103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9150" y="260655"/>
            <a:ext cx="3608351" cy="9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977" y="1262600"/>
            <a:ext cx="3575526" cy="10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9"/>
          <p:cNvSpPr txBox="1"/>
          <p:nvPr/>
        </p:nvSpPr>
        <p:spPr>
          <a:xfrm>
            <a:off x="5464117" y="2278497"/>
            <a:ext cx="82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</a:t>
            </a:r>
            <a:endParaRPr/>
          </a:p>
        </p:txBody>
      </p:sp>
      <p:sp>
        <p:nvSpPr>
          <p:cNvPr id="321" name="Google Shape;321;p29"/>
          <p:cNvSpPr txBox="1"/>
          <p:nvPr/>
        </p:nvSpPr>
        <p:spPr>
          <a:xfrm>
            <a:off x="7908525" y="2364467"/>
            <a:ext cx="82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</a:t>
            </a:r>
            <a:endParaRPr/>
          </a:p>
        </p:txBody>
      </p:sp>
      <p:sp>
        <p:nvSpPr>
          <p:cNvPr id="322" name="Google Shape;322;p29"/>
          <p:cNvSpPr/>
          <p:nvPr/>
        </p:nvSpPr>
        <p:spPr>
          <a:xfrm flipH="1" rot="5400000">
            <a:off x="6164734" y="2336213"/>
            <a:ext cx="203700" cy="20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9"/>
          <p:cNvSpPr/>
          <p:nvPr/>
        </p:nvSpPr>
        <p:spPr>
          <a:xfrm flipH="1" rot="-5400000">
            <a:off x="7704817" y="2535008"/>
            <a:ext cx="203700" cy="203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00FF00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9"/>
          <p:cNvSpPr txBox="1"/>
          <p:nvPr/>
        </p:nvSpPr>
        <p:spPr>
          <a:xfrm>
            <a:off x="6535238" y="1149927"/>
            <a:ext cx="101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/>
              <a:t>ADC Time</a:t>
            </a:r>
            <a:r>
              <a:rPr b="1" lang="en" sz="600"/>
              <a:t> vs Module</a:t>
            </a:r>
            <a:endParaRPr b="1" sz="600"/>
          </a:p>
        </p:txBody>
      </p:sp>
      <p:sp>
        <p:nvSpPr>
          <p:cNvPr id="325" name="Google Shape;325;p29"/>
          <p:cNvSpPr txBox="1"/>
          <p:nvPr/>
        </p:nvSpPr>
        <p:spPr>
          <a:xfrm>
            <a:off x="6554478" y="3759967"/>
            <a:ext cx="101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/>
              <a:t>ADC Time vs Module</a:t>
            </a:r>
            <a:endParaRPr b="1" sz="600"/>
          </a:p>
        </p:txBody>
      </p:sp>
      <p:sp>
        <p:nvSpPr>
          <p:cNvPr id="326" name="Google Shape;326;p29"/>
          <p:cNvSpPr txBox="1"/>
          <p:nvPr/>
        </p:nvSpPr>
        <p:spPr>
          <a:xfrm>
            <a:off x="6617852" y="121607"/>
            <a:ext cx="101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/>
              <a:t>TDC</a:t>
            </a:r>
            <a:r>
              <a:rPr b="1" lang="en" sz="600"/>
              <a:t> vs Module</a:t>
            </a:r>
            <a:endParaRPr b="1" sz="600"/>
          </a:p>
        </p:txBody>
      </p:sp>
      <p:sp>
        <p:nvSpPr>
          <p:cNvPr id="327" name="Google Shape;327;p29"/>
          <p:cNvSpPr txBox="1"/>
          <p:nvPr/>
        </p:nvSpPr>
        <p:spPr>
          <a:xfrm>
            <a:off x="6624265" y="2699580"/>
            <a:ext cx="101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/>
              <a:t>TDC vs Module</a:t>
            </a:r>
            <a:endParaRPr b="1" sz="600"/>
          </a:p>
        </p:txBody>
      </p:sp>
      <p:cxnSp>
        <p:nvCxnSpPr>
          <p:cNvPr id="328" name="Google Shape;328;p29"/>
          <p:cNvCxnSpPr/>
          <p:nvPr/>
        </p:nvCxnSpPr>
        <p:spPr>
          <a:xfrm>
            <a:off x="352725" y="788850"/>
            <a:ext cx="4412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9" name="Google Shape;32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E</a:t>
            </a:r>
            <a:r>
              <a:rPr baseline="30000" lang="en" sz="2800"/>
              <a:t>n</a:t>
            </a:r>
            <a:r>
              <a:rPr lang="en" sz="2800"/>
              <a:t> HCal Checklist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35" name="Google Shape;335;p30"/>
          <p:cNvSpPr txBox="1"/>
          <p:nvPr/>
        </p:nvSpPr>
        <p:spPr>
          <a:xfrm>
            <a:off x="166275" y="788050"/>
            <a:ext cx="5496600" cy="42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n" sz="900"/>
              <a:t>Hardware</a:t>
            </a:r>
            <a:r>
              <a:rPr lang="en" sz="900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rgbClr val="38761D"/>
                </a:solidFill>
              </a:rPr>
              <a:t>(Ready for Beam)</a:t>
            </a:r>
            <a:endParaRPr sz="900">
              <a:solidFill>
                <a:srgbClr val="38761D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FE and DAQ electronics</a:t>
            </a:r>
            <a:endParaRPr sz="900"/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</a:pPr>
            <a:r>
              <a:rPr lang="en" sz="900"/>
              <a:t>Clean signal checked by channel, cabling complete and functional</a:t>
            </a:r>
            <a:endParaRPr sz="900"/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HV and PMTs: Settings from GMn calibration (in-beam, SBS4)</a:t>
            </a:r>
            <a:endParaRPr sz="900"/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</a:pPr>
            <a:r>
              <a:rPr lang="en" sz="900"/>
              <a:t>All within linear regime for PMT performance, no saturation, signal separation from pedestal in-beam</a:t>
            </a:r>
            <a:endParaRPr sz="900"/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LED:</a:t>
            </a:r>
            <a:endParaRPr sz="900"/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</a:pPr>
            <a:r>
              <a:rPr lang="en" sz="900"/>
              <a:t>All channels ready for gain stability testing</a:t>
            </a:r>
            <a:endParaRPr sz="900"/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n" sz="900"/>
              <a:t>Software </a:t>
            </a:r>
            <a:r>
              <a:rPr lang="en" sz="900">
                <a:solidFill>
                  <a:srgbClr val="38761D"/>
                </a:solidFill>
              </a:rPr>
              <a:t>(Ready for Beam)</a:t>
            </a:r>
            <a:endParaRPr sz="900">
              <a:solidFill>
                <a:srgbClr val="38761D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ADC gain calibration</a:t>
            </a:r>
            <a:endParaRPr sz="900"/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TDC/ADC time alignment and latencies</a:t>
            </a:r>
            <a:endParaRPr sz="900"/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On github:</a:t>
            </a:r>
            <a:endParaRPr sz="900"/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900"/>
              <a:t>Replay and data quality checks</a:t>
            </a:r>
            <a:endParaRPr sz="900"/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</a:pPr>
            <a:r>
              <a:rPr lang="en" sz="900"/>
              <a:t>Stand-alone scripts and Panguin monitoring 50k, 100k, full</a:t>
            </a:r>
            <a:endParaRPr sz="900"/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Detector Practical Testing </a:t>
            </a:r>
            <a:r>
              <a:rPr lang="en" sz="900">
                <a:solidFill>
                  <a:srgbClr val="0000FF"/>
                </a:solidFill>
              </a:rPr>
              <a:t>(underway as of week May 30)</a:t>
            </a:r>
            <a:endParaRPr sz="900">
              <a:solidFill>
                <a:srgbClr val="0000FF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en" sz="900">
                <a:solidFill>
                  <a:schemeClr val="dk1"/>
                </a:solidFill>
              </a:rPr>
              <a:t>Cosmic tests underway</a:t>
            </a:r>
            <a:endParaRPr sz="900">
              <a:solidFill>
                <a:schemeClr val="dk1"/>
              </a:solidFill>
            </a:endParaRPr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</a:pPr>
            <a:r>
              <a:rPr lang="en" sz="900">
                <a:solidFill>
                  <a:schemeClr val="dk1"/>
                </a:solidFill>
              </a:rPr>
              <a:t>ADC waveforms - signal checked by channel</a:t>
            </a:r>
            <a:endParaRPr sz="900">
              <a:solidFill>
                <a:schemeClr val="dk1"/>
              </a:solidFill>
            </a:endParaRPr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</a:pPr>
            <a:r>
              <a:rPr lang="en" sz="900">
                <a:solidFill>
                  <a:schemeClr val="dk1"/>
                </a:solidFill>
              </a:rPr>
              <a:t>Overall rate - 400 Hz (expected)</a:t>
            </a:r>
            <a:endParaRPr sz="900">
              <a:solidFill>
                <a:schemeClr val="dk1"/>
              </a:solidFill>
            </a:endParaRPr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</a:pPr>
            <a:r>
              <a:rPr lang="en" sz="900">
                <a:solidFill>
                  <a:schemeClr val="dk1"/>
                </a:solidFill>
              </a:rPr>
              <a:t>TDC readout - signal checked by channel</a:t>
            </a:r>
            <a:endParaRPr sz="900">
              <a:solidFill>
                <a:schemeClr val="dk1"/>
              </a:solidFill>
            </a:endParaRPr>
          </a:p>
          <a:p>
            <a:pPr indent="-2857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</a:pPr>
            <a:r>
              <a:rPr lang="en" sz="900">
                <a:solidFill>
                  <a:schemeClr val="dk1"/>
                </a:solidFill>
              </a:rPr>
              <a:t>Overlapping regions trigger - set for cosmics and working on all quads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Current work</a:t>
            </a:r>
            <a:endParaRPr sz="900">
              <a:solidFill>
                <a:schemeClr val="dk1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en" sz="900">
                <a:solidFill>
                  <a:schemeClr val="dk1"/>
                </a:solidFill>
              </a:rPr>
              <a:t>Verifying gain stability over GMn kinematics</a:t>
            </a:r>
            <a:endParaRPr sz="900">
              <a:solidFill>
                <a:schemeClr val="dk1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en" sz="900">
                <a:solidFill>
                  <a:schemeClr val="dk1"/>
                </a:solidFill>
              </a:rPr>
              <a:t>Verifying ambient He levels in hall for PMT protection</a:t>
            </a:r>
            <a:endParaRPr sz="900">
              <a:solidFill>
                <a:schemeClr val="dk1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en" sz="900">
                <a:solidFill>
                  <a:schemeClr val="dk1"/>
                </a:solidFill>
              </a:rPr>
              <a:t>Investigating double pulsing over kinematics</a:t>
            </a:r>
            <a:endParaRPr sz="900">
              <a:solidFill>
                <a:schemeClr val="dk1"/>
              </a:solidFill>
            </a:endParaRPr>
          </a:p>
          <a:p>
            <a:pPr indent="-2857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en" sz="900">
                <a:solidFill>
                  <a:schemeClr val="dk1"/>
                </a:solidFill>
              </a:rPr>
              <a:t>Improving LED pulse intensity sequencing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336" name="Google Shape;33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7" name="Google Shape;337;p30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8" name="Google Shape;3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488" y="847324"/>
            <a:ext cx="1647160" cy="12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174326" y="1096899"/>
            <a:ext cx="1278150" cy="167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800" y="2853925"/>
            <a:ext cx="3245501" cy="17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 txBox="1"/>
          <p:nvPr/>
        </p:nvSpPr>
        <p:spPr>
          <a:xfrm>
            <a:off x="5894250" y="4579125"/>
            <a:ext cx="257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Data GMn LH2 elastics with beam energy 1.92 GeV</a:t>
            </a:r>
            <a:endParaRPr sz="1300"/>
          </a:p>
        </p:txBody>
      </p:sp>
      <p:sp>
        <p:nvSpPr>
          <p:cNvPr id="342" name="Google Shape;342;p30"/>
          <p:cNvSpPr txBox="1"/>
          <p:nvPr/>
        </p:nvSpPr>
        <p:spPr>
          <a:xfrm>
            <a:off x="4484800" y="3429650"/>
            <a:ext cx="132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Separation from pedestal</a:t>
            </a:r>
            <a:endParaRPr sz="1200"/>
          </a:p>
        </p:txBody>
      </p:sp>
      <p:cxnSp>
        <p:nvCxnSpPr>
          <p:cNvPr id="343" name="Google Shape;343;p30"/>
          <p:cNvCxnSpPr/>
          <p:nvPr/>
        </p:nvCxnSpPr>
        <p:spPr>
          <a:xfrm>
            <a:off x="5380800" y="3655600"/>
            <a:ext cx="372000" cy="763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4" name="Google Shape;344;p30"/>
          <p:cNvSpPr txBox="1"/>
          <p:nvPr/>
        </p:nvSpPr>
        <p:spPr>
          <a:xfrm>
            <a:off x="6909413" y="4462928"/>
            <a:ext cx="751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Channel</a:t>
            </a:r>
            <a:endParaRPr sz="1100"/>
          </a:p>
        </p:txBody>
      </p:sp>
      <p:sp>
        <p:nvSpPr>
          <p:cNvPr id="345" name="Google Shape;345;p30"/>
          <p:cNvSpPr txBox="1"/>
          <p:nvPr/>
        </p:nvSpPr>
        <p:spPr>
          <a:xfrm rot="-5400000">
            <a:off x="5143488" y="2915453"/>
            <a:ext cx="751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pC</a:t>
            </a:r>
            <a:endParaRPr sz="1100"/>
          </a:p>
        </p:txBody>
      </p:sp>
      <p:sp>
        <p:nvSpPr>
          <p:cNvPr id="346" name="Google Shape;346;p30"/>
          <p:cNvSpPr txBox="1"/>
          <p:nvPr/>
        </p:nvSpPr>
        <p:spPr>
          <a:xfrm>
            <a:off x="6876113" y="2504891"/>
            <a:ext cx="1962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Afterpulse check at FE for He contamination</a:t>
            </a:r>
            <a:endParaRPr sz="1200"/>
          </a:p>
        </p:txBody>
      </p:sp>
      <p:sp>
        <p:nvSpPr>
          <p:cNvPr id="347" name="Google Shape;347;p30"/>
          <p:cNvSpPr txBox="1"/>
          <p:nvPr/>
        </p:nvSpPr>
        <p:spPr>
          <a:xfrm>
            <a:off x="5698313" y="2003141"/>
            <a:ext cx="1962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Cosmic signal at DAQ Bunker</a:t>
            </a:r>
            <a:endParaRPr sz="1200"/>
          </a:p>
        </p:txBody>
      </p:sp>
      <p:pic>
        <p:nvPicPr>
          <p:cNvPr id="348" name="Google Shape;34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5279" y="2634700"/>
            <a:ext cx="1578672" cy="19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0"/>
          <p:cNvSpPr/>
          <p:nvPr/>
        </p:nvSpPr>
        <p:spPr>
          <a:xfrm>
            <a:off x="1746775" y="2632475"/>
            <a:ext cx="1578600" cy="191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Acknowledgements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166275" y="788050"/>
            <a:ext cx="58944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design and construction of HCal was primarily overseen by Gregg Franklin and Brian Quinn, whose efforts primarily made HCal a reality. Many others have been involved the project including, but not limited to: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Chuck Long, Juan Carlos Cornejo, Alex Camsonne, Jessie Butler (and his team), Bryan Moffit, Bogdan Wojtsekhowski, Mark Jones, Andrew Puckett, Eric Fuchey, Arun Tadepalli, Vanessa Brio, and Provakar Datta.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And thanks to Scott Barcus who has successfully </a:t>
            </a:r>
            <a:r>
              <a:rPr lang="en" sz="1500"/>
              <a:t>managed preliminary testing, the move, reassembly, and commissioning of HCal for the SBS program!</a:t>
            </a:r>
            <a:endParaRPr sz="1500"/>
          </a:p>
        </p:txBody>
      </p:sp>
      <p:sp>
        <p:nvSpPr>
          <p:cNvPr id="356" name="Google Shape;35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7" name="Google Shape;357;p31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8" name="Google Shape;3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3075" y="940450"/>
            <a:ext cx="2635934" cy="357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Design - Overview</a:t>
            </a:r>
            <a:r>
              <a:rPr lang="en" sz="2800"/>
              <a:t> 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66275" y="788050"/>
            <a:ext cx="5843100" cy="41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Segmented calorimeter designed to detect hadrons via electromagnetic showers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Energy from incoming hadrons sampled by calorimeter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○"/>
            </a:pPr>
            <a:r>
              <a:rPr lang="en">
                <a:solidFill>
                  <a:srgbClr val="FF9900"/>
                </a:solidFill>
              </a:rPr>
              <a:t>Simulated energy sampling fraction: 6.6%</a:t>
            </a:r>
            <a:endParaRPr>
              <a:solidFill>
                <a:srgbClr val="FF990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○"/>
            </a:pPr>
            <a:r>
              <a:rPr lang="en">
                <a:solidFill>
                  <a:srgbClr val="FF9900"/>
                </a:solidFill>
              </a:rPr>
              <a:t>Simulated energy resolution: ~30%</a:t>
            </a:r>
            <a:endParaRPr>
              <a:solidFill>
                <a:srgbClr val="FF9900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288 individual showering </a:t>
            </a:r>
            <a:r>
              <a:rPr b="1" lang="en"/>
              <a:t>modules</a:t>
            </a:r>
            <a:r>
              <a:rPr lang="en"/>
              <a:t> (12 columns, 24 rows)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Detected hadron from target located by clusters of signals from modules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module equipped with fADC and TDC readout and pulsed LED array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 Acceptance: 180cm x 360cm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Simulated position resolution: 3-4cm at 8 GeV</a:t>
            </a:r>
            <a:endParaRPr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Simulated timing resolution (TDC): 0.5ns</a:t>
            </a:r>
            <a:r>
              <a:rPr lang="en"/>
              <a:t>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Particle ID via SBS magnet between HCal and target chamber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Neutrons unaffected, protons bent by magnetic field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○"/>
            </a:pPr>
            <a:r>
              <a:rPr lang="en">
                <a:solidFill>
                  <a:srgbClr val="6AA84F"/>
                </a:solidFill>
              </a:rPr>
              <a:t>Simulated Neutron/Proton detection ratio: 0.985 at 8 GeV</a:t>
            </a:r>
            <a:endParaRPr>
              <a:solidFill>
                <a:srgbClr val="6AA84F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3556" y="244469"/>
            <a:ext cx="1663025" cy="222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4701" y="2687200"/>
            <a:ext cx="2267049" cy="18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 rot="5400000">
            <a:off x="7826325" y="488150"/>
            <a:ext cx="723300" cy="468300"/>
          </a:xfrm>
          <a:prstGeom prst="parallelogram">
            <a:avLst>
              <a:gd fmla="val 39392" name="adj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6355625" y="2687200"/>
            <a:ext cx="2267100" cy="18807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" name="Google Shape;73;p14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" name="Google Shape;74;p14"/>
          <p:cNvSpPr txBox="1"/>
          <p:nvPr/>
        </p:nvSpPr>
        <p:spPr>
          <a:xfrm>
            <a:off x="6925725" y="4505025"/>
            <a:ext cx="134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HCal, PMT-side, Test Lab</a:t>
            </a:r>
            <a:endParaRPr sz="600"/>
          </a:p>
        </p:txBody>
      </p:sp>
      <p:sp>
        <p:nvSpPr>
          <p:cNvPr id="75" name="Google Shape;75;p14"/>
          <p:cNvSpPr txBox="1"/>
          <p:nvPr/>
        </p:nvSpPr>
        <p:spPr>
          <a:xfrm>
            <a:off x="7099575" y="2394600"/>
            <a:ext cx="1290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HCal, Target-facing-side, Hall A</a:t>
            </a:r>
            <a:endParaRPr sz="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2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Backup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64" name="Google Shape;36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5" name="Google Shape;365;p32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6" name="Google Shape;3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9400" y="1110125"/>
            <a:ext cx="2073053" cy="378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550" y="2382962"/>
            <a:ext cx="1638501" cy="1226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32"/>
          <p:cNvCxnSpPr/>
          <p:nvPr/>
        </p:nvCxnSpPr>
        <p:spPr>
          <a:xfrm>
            <a:off x="5537463" y="2502522"/>
            <a:ext cx="0" cy="1001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32"/>
          <p:cNvCxnSpPr/>
          <p:nvPr/>
        </p:nvCxnSpPr>
        <p:spPr>
          <a:xfrm>
            <a:off x="4851663" y="2502522"/>
            <a:ext cx="0" cy="1001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32"/>
          <p:cNvSpPr txBox="1"/>
          <p:nvPr/>
        </p:nvSpPr>
        <p:spPr>
          <a:xfrm>
            <a:off x="5274125" y="911400"/>
            <a:ext cx="191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Proton Spot SBS4, LH2</a:t>
            </a:r>
            <a:endParaRPr sz="1100"/>
          </a:p>
        </p:txBody>
      </p:sp>
      <p:pic>
        <p:nvPicPr>
          <p:cNvPr id="371" name="Google Shape;3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349" y="1802651"/>
            <a:ext cx="4403850" cy="24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2"/>
          <p:cNvSpPr txBox="1"/>
          <p:nvPr/>
        </p:nvSpPr>
        <p:spPr>
          <a:xfrm>
            <a:off x="1072025" y="1082125"/>
            <a:ext cx="207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SBS4, timing comparison 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3"/>
          <p:cNvSpPr txBox="1"/>
          <p:nvPr/>
        </p:nvSpPr>
        <p:spPr>
          <a:xfrm>
            <a:off x="289375" y="679350"/>
            <a:ext cx="45309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rabicPeriod"/>
            </a:pPr>
            <a:r>
              <a:rPr lang="en" sz="1100"/>
              <a:t>Elastics (Can accurately predict hadron energy)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W cut on elastic peak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W calculated from k’, p</a:t>
            </a:r>
            <a:r>
              <a:rPr baseline="-25000" lang="en" sz="1100"/>
              <a:t>beam</a:t>
            </a:r>
            <a:r>
              <a:rPr lang="en" sz="1100"/>
              <a:t>, and p</a:t>
            </a:r>
            <a:r>
              <a:rPr baseline="-25000" lang="en" sz="1100"/>
              <a:t>targ</a:t>
            </a:r>
            <a:r>
              <a:rPr lang="en" sz="1100"/>
              <a:t> (LH2, at rest)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BBCal/HCal Trigger Coincidence Time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510ns +/- 40ns wide cut from TOF calculation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E/p electron cut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Unity for electrons, cut 1.0 +/- 0.3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BBCal preshower energy deposition</a:t>
            </a:r>
            <a:r>
              <a:rPr lang="en" sz="1100">
                <a:solidFill>
                  <a:schemeClr val="dk1"/>
                </a:solidFill>
              </a:rPr>
              <a:t> (150 MeV, SBS8)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Pion rejection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rabicPeriod"/>
            </a:pPr>
            <a:r>
              <a:rPr lang="en" sz="1100"/>
              <a:t>Vertex Position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From BigBite track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Confirms electron originates within bulk of 15 cm target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AutoNum type="alphaLcPeriod"/>
            </a:pPr>
            <a:r>
              <a:rPr lang="en" sz="1100"/>
              <a:t>-8cm &lt; BigBite track vertex position &lt; 8cm</a:t>
            </a:r>
            <a:endParaRPr sz="1100"/>
          </a:p>
        </p:txBody>
      </p:sp>
      <p:sp>
        <p:nvSpPr>
          <p:cNvPr id="380" name="Google Shape;380;p33"/>
          <p:cNvSpPr txBox="1"/>
          <p:nvPr/>
        </p:nvSpPr>
        <p:spPr>
          <a:xfrm>
            <a:off x="365575" y="202950"/>
            <a:ext cx="78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Elastic Cuts</a:t>
            </a:r>
            <a:endParaRPr b="1"/>
          </a:p>
        </p:txBody>
      </p:sp>
      <p:pic>
        <p:nvPicPr>
          <p:cNvPr id="381" name="Google Shape;38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5305" y="2505399"/>
            <a:ext cx="2824929" cy="212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5975" y="202950"/>
            <a:ext cx="2843693" cy="2128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33"/>
          <p:cNvCxnSpPr/>
          <p:nvPr/>
        </p:nvCxnSpPr>
        <p:spPr>
          <a:xfrm>
            <a:off x="7003537" y="410451"/>
            <a:ext cx="0" cy="173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33"/>
          <p:cNvCxnSpPr/>
          <p:nvPr/>
        </p:nvCxnSpPr>
        <p:spPr>
          <a:xfrm>
            <a:off x="6626412" y="410451"/>
            <a:ext cx="0" cy="173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3"/>
          <p:cNvCxnSpPr/>
          <p:nvPr/>
        </p:nvCxnSpPr>
        <p:spPr>
          <a:xfrm>
            <a:off x="7744088" y="2715626"/>
            <a:ext cx="0" cy="175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Google Shape;386;p33"/>
          <p:cNvCxnSpPr/>
          <p:nvPr/>
        </p:nvCxnSpPr>
        <p:spPr>
          <a:xfrm>
            <a:off x="7870046" y="2708344"/>
            <a:ext cx="0" cy="1755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7" name="Google Shape;38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7251" y="3453049"/>
            <a:ext cx="2007918" cy="1276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33"/>
          <p:cNvCxnSpPr/>
          <p:nvPr/>
        </p:nvCxnSpPr>
        <p:spPr>
          <a:xfrm>
            <a:off x="1646028" y="3577850"/>
            <a:ext cx="0" cy="1044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3"/>
          <p:cNvCxnSpPr/>
          <p:nvPr/>
        </p:nvCxnSpPr>
        <p:spPr>
          <a:xfrm>
            <a:off x="2266400" y="3577850"/>
            <a:ext cx="0" cy="1044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0" name="Google Shape;39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12800" y="3453050"/>
            <a:ext cx="1607474" cy="127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p33"/>
          <p:cNvCxnSpPr/>
          <p:nvPr/>
        </p:nvCxnSpPr>
        <p:spPr>
          <a:xfrm>
            <a:off x="4327918" y="3586975"/>
            <a:ext cx="0" cy="106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33"/>
          <p:cNvCxnSpPr/>
          <p:nvPr/>
        </p:nvCxnSpPr>
        <p:spPr>
          <a:xfrm>
            <a:off x="4582650" y="3753950"/>
            <a:ext cx="0" cy="90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GMn</a:t>
            </a:r>
            <a:endParaRPr/>
          </a:p>
        </p:txBody>
      </p:sp>
      <p:pic>
        <p:nvPicPr>
          <p:cNvPr descr="Shape&#10;&#10;Description automatically generated with medium confidence" id="399" name="Google Shape;39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6650" y="1267075"/>
            <a:ext cx="4388775" cy="67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 with medium confidence" id="400" name="Google Shape;40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0577" y="2495548"/>
            <a:ext cx="5094500" cy="2126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 Beamline</a:t>
            </a:r>
            <a:endParaRPr/>
          </a:p>
        </p:txBody>
      </p:sp>
      <p:pic>
        <p:nvPicPr>
          <p:cNvPr id="406" name="Google Shape;4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10430"/>
            <a:ext cx="9144002" cy="19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5"/>
          <p:cNvSpPr/>
          <p:nvPr/>
        </p:nvSpPr>
        <p:spPr>
          <a:xfrm rot="1386866">
            <a:off x="666928" y="1370693"/>
            <a:ext cx="884941" cy="57272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5"/>
          <p:cNvSpPr/>
          <p:nvPr/>
        </p:nvSpPr>
        <p:spPr>
          <a:xfrm rot="1315228">
            <a:off x="3058615" y="2233964"/>
            <a:ext cx="884766" cy="938469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5"/>
          <p:cNvSpPr txBox="1"/>
          <p:nvPr/>
        </p:nvSpPr>
        <p:spPr>
          <a:xfrm>
            <a:off x="821000" y="1456950"/>
            <a:ext cx="369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HCal</a:t>
            </a:r>
            <a:endParaRPr/>
          </a:p>
        </p:txBody>
      </p:sp>
      <p:sp>
        <p:nvSpPr>
          <p:cNvPr id="410" name="Google Shape;410;p35"/>
          <p:cNvSpPr txBox="1"/>
          <p:nvPr/>
        </p:nvSpPr>
        <p:spPr>
          <a:xfrm>
            <a:off x="2979550" y="2467575"/>
            <a:ext cx="1656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SBS Dipole (48D48)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Design - Module 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166275" y="788050"/>
            <a:ext cx="5144100" cy="3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Iron absorbers create electromagnetic showers via collisions with incoming protons and neutrons.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Scintillators sample the energy from these showers and emit photons proportional to energy sampled into wavelength shifter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Wavelength shifter converts photons to optimal wavelength range for PMTs, improving detection efficiency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Light guide directs photons to PMT with minimal light loss where photons are converted to electrical signal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192 12-stage “CMU” Photonis XP2262 PMTs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96 8-stage “JLAB” Photonis XP2282 PMTs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9200" y="1769350"/>
            <a:ext cx="3033600" cy="14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6" name="Google Shape;86;p15"/>
          <p:cNvCxnSpPr/>
          <p:nvPr/>
        </p:nvCxnSpPr>
        <p:spPr>
          <a:xfrm>
            <a:off x="5816925" y="2114450"/>
            <a:ext cx="423300" cy="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" name="Google Shape;87;p15"/>
          <p:cNvSpPr txBox="1"/>
          <p:nvPr/>
        </p:nvSpPr>
        <p:spPr>
          <a:xfrm>
            <a:off x="5457772" y="1947723"/>
            <a:ext cx="47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</a:t>
            </a:r>
            <a:r>
              <a:rPr lang="en" sz="800"/>
              <a:t>p</a:t>
            </a:r>
            <a:r>
              <a:rPr lang="en" sz="800"/>
              <a:t>, n)</a:t>
            </a:r>
            <a:endParaRPr sz="800"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933875" y="371967"/>
            <a:ext cx="2695175" cy="1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2836" y="3262450"/>
            <a:ext cx="3377250" cy="12235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5"/>
          <p:cNvCxnSpPr/>
          <p:nvPr/>
        </p:nvCxnSpPr>
        <p:spPr>
          <a:xfrm flipH="1">
            <a:off x="7439625" y="3886475"/>
            <a:ext cx="1077300" cy="1797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" name="Google Shape;91;p15"/>
          <p:cNvSpPr txBox="1"/>
          <p:nvPr/>
        </p:nvSpPr>
        <p:spPr>
          <a:xfrm>
            <a:off x="8456168" y="3711855"/>
            <a:ext cx="47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(p, n)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7642578" y="3359050"/>
            <a:ext cx="67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modules</a:t>
            </a:r>
            <a:endParaRPr sz="800">
              <a:solidFill>
                <a:schemeClr val="lt1"/>
              </a:solidFill>
            </a:endParaRPr>
          </a:p>
        </p:txBody>
      </p:sp>
      <p:cxnSp>
        <p:nvCxnSpPr>
          <p:cNvPr id="93" name="Google Shape;93;p15"/>
          <p:cNvCxnSpPr>
            <a:stCxn id="92" idx="1"/>
          </p:cNvCxnSpPr>
          <p:nvPr/>
        </p:nvCxnSpPr>
        <p:spPr>
          <a:xfrm flipH="1">
            <a:off x="7433178" y="3512950"/>
            <a:ext cx="209400" cy="46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5"/>
          <p:cNvCxnSpPr>
            <a:stCxn id="92" idx="1"/>
          </p:cNvCxnSpPr>
          <p:nvPr/>
        </p:nvCxnSpPr>
        <p:spPr>
          <a:xfrm flipH="1">
            <a:off x="7438878" y="3512950"/>
            <a:ext cx="203700" cy="116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15"/>
          <p:cNvCxnSpPr>
            <a:stCxn id="92" idx="1"/>
          </p:cNvCxnSpPr>
          <p:nvPr/>
        </p:nvCxnSpPr>
        <p:spPr>
          <a:xfrm flipH="1">
            <a:off x="7438878" y="3512950"/>
            <a:ext cx="203700" cy="182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" name="Google Shape;96;p15"/>
          <p:cNvSpPr txBox="1"/>
          <p:nvPr/>
        </p:nvSpPr>
        <p:spPr>
          <a:xfrm>
            <a:off x="5776250" y="3642850"/>
            <a:ext cx="476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PMTs</a:t>
            </a:r>
            <a:endParaRPr sz="800">
              <a:solidFill>
                <a:schemeClr val="lt1"/>
              </a:solidFill>
            </a:endParaRPr>
          </a:p>
        </p:txBody>
      </p:sp>
      <p:cxnSp>
        <p:nvCxnSpPr>
          <p:cNvPr id="97" name="Google Shape;97;p15"/>
          <p:cNvCxnSpPr>
            <a:stCxn id="96" idx="3"/>
          </p:cNvCxnSpPr>
          <p:nvPr/>
        </p:nvCxnSpPr>
        <p:spPr>
          <a:xfrm>
            <a:off x="6252350" y="3796750"/>
            <a:ext cx="161100" cy="1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5"/>
          <p:cNvCxnSpPr>
            <a:stCxn id="96" idx="3"/>
          </p:cNvCxnSpPr>
          <p:nvPr/>
        </p:nvCxnSpPr>
        <p:spPr>
          <a:xfrm>
            <a:off x="6252350" y="3796750"/>
            <a:ext cx="173700" cy="89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5"/>
          <p:cNvCxnSpPr>
            <a:stCxn id="96" idx="3"/>
          </p:cNvCxnSpPr>
          <p:nvPr/>
        </p:nvCxnSpPr>
        <p:spPr>
          <a:xfrm flipH="1" rot="10800000">
            <a:off x="6252350" y="3745450"/>
            <a:ext cx="180300" cy="51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p15"/>
          <p:cNvSpPr txBox="1"/>
          <p:nvPr/>
        </p:nvSpPr>
        <p:spPr>
          <a:xfrm>
            <a:off x="5985674" y="422500"/>
            <a:ext cx="90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Single </a:t>
            </a:r>
            <a:r>
              <a:rPr lang="en" sz="800">
                <a:solidFill>
                  <a:schemeClr val="lt1"/>
                </a:solidFill>
              </a:rPr>
              <a:t>module</a:t>
            </a:r>
            <a:endParaRPr sz="800">
              <a:solidFill>
                <a:schemeClr val="lt1"/>
              </a:solidFill>
            </a:endParaRPr>
          </a:p>
        </p:txBody>
      </p:sp>
      <p:cxnSp>
        <p:nvCxnSpPr>
          <p:cNvPr id="101" name="Google Shape;101;p15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311700" y="215350"/>
            <a:ext cx="7202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Front End (FE) and Data Acquisition (DAQ)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166275" y="788050"/>
            <a:ext cx="5317200" cy="1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(FE) Signal 10x amplified with two outputs from amp.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One to fADC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One split from module (50:50), half to trigger logic and half to TDC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(FE) Cosmic Trigger: 2x coincidence paddles, one above and one below HCal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(FE) Overlapping Regions Trigger: Sums of 4x4 modules (</a:t>
            </a:r>
            <a:r>
              <a:rPr lang="en" sz="1300">
                <a:solidFill>
                  <a:srgbClr val="FF0000"/>
                </a:solidFill>
              </a:rPr>
              <a:t>red</a:t>
            </a:r>
            <a:r>
              <a:rPr lang="en" sz="1300">
                <a:solidFill>
                  <a:schemeClr val="dk1"/>
                </a:solidFill>
              </a:rPr>
              <a:t>) summed into 8x8 (</a:t>
            </a:r>
            <a:r>
              <a:rPr lang="en" sz="1300">
                <a:solidFill>
                  <a:srgbClr val="0000FF"/>
                </a:solidFill>
              </a:rPr>
              <a:t>blue</a:t>
            </a:r>
            <a:r>
              <a:rPr lang="en" sz="1300">
                <a:solidFill>
                  <a:schemeClr val="dk1"/>
                </a:solidFill>
              </a:rPr>
              <a:t> circles), trigger over threshold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(FE) LED Pulser Trigger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5038" y="909826"/>
            <a:ext cx="1972326" cy="8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4724" y="912538"/>
            <a:ext cx="1157351" cy="182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5863225" y="1697300"/>
            <a:ext cx="176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Cosmic paddle</a:t>
            </a:r>
            <a:endParaRPr sz="800"/>
          </a:p>
        </p:txBody>
      </p:sp>
      <p:sp>
        <p:nvSpPr>
          <p:cNvPr id="114" name="Google Shape;114;p16"/>
          <p:cNvSpPr txBox="1"/>
          <p:nvPr/>
        </p:nvSpPr>
        <p:spPr>
          <a:xfrm>
            <a:off x="7626925" y="2646763"/>
            <a:ext cx="1763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Overlapping Regions Trigger Map</a:t>
            </a:r>
            <a:endParaRPr sz="600"/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9325" y="2926576"/>
            <a:ext cx="2457526" cy="169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77975" y="3078525"/>
            <a:ext cx="1841348" cy="13878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6"/>
          <p:cNvCxnSpPr>
            <a:stCxn id="118" idx="2"/>
          </p:cNvCxnSpPr>
          <p:nvPr/>
        </p:nvCxnSpPr>
        <p:spPr>
          <a:xfrm>
            <a:off x="5886617" y="3049017"/>
            <a:ext cx="482700" cy="1573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" name="Google Shape;118;p16"/>
          <p:cNvSpPr txBox="1"/>
          <p:nvPr/>
        </p:nvSpPr>
        <p:spPr>
          <a:xfrm>
            <a:off x="5660117" y="2648817"/>
            <a:ext cx="45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𝛍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165500" y="2869613"/>
            <a:ext cx="4663800" cy="22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(DAQ) 2x VXS Crates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19 16-channel fADC250 configured mode 1 (recording full waveforms)</a:t>
            </a:r>
            <a:endParaRPr sz="1300">
              <a:solidFill>
                <a:schemeClr val="dk1"/>
              </a:solidFill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</a:pPr>
            <a:r>
              <a:rPr lang="en" sz="1300">
                <a:solidFill>
                  <a:schemeClr val="dk1"/>
                </a:solidFill>
              </a:rPr>
              <a:t>4ns samples, 250 MHz sample rate Analog-to-Digital Converter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5 64-channel F1TDCs</a:t>
            </a:r>
            <a:endParaRPr sz="1300">
              <a:solidFill>
                <a:schemeClr val="dk1"/>
              </a:solidFill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</a:pPr>
            <a:r>
              <a:rPr lang="en" sz="1300">
                <a:solidFill>
                  <a:schemeClr val="dk1"/>
                </a:solidFill>
              </a:rPr>
              <a:t>Multi-hit rolling Time-to-Digital Converter referenced to BigBite Trigger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44051" y="2081298"/>
            <a:ext cx="1202051" cy="994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6"/>
          <p:cNvCxnSpPr/>
          <p:nvPr/>
        </p:nvCxnSpPr>
        <p:spPr>
          <a:xfrm rot="10800000">
            <a:off x="7324100" y="3000725"/>
            <a:ext cx="852900" cy="25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8170600" y="3059158"/>
            <a:ext cx="558000" cy="14814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Google Shape;123;p16"/>
          <p:cNvCxnSpPr/>
          <p:nvPr/>
        </p:nvCxnSpPr>
        <p:spPr>
          <a:xfrm>
            <a:off x="352725" y="788850"/>
            <a:ext cx="692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6"/>
          <p:cNvSpPr txBox="1"/>
          <p:nvPr/>
        </p:nvSpPr>
        <p:spPr>
          <a:xfrm>
            <a:off x="8105191" y="746595"/>
            <a:ext cx="43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HCal</a:t>
            </a:r>
            <a:endParaRPr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HCal Broad View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7325" y="884420"/>
            <a:ext cx="6435692" cy="35980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7"/>
          <p:cNvCxnSpPr/>
          <p:nvPr/>
        </p:nvCxnSpPr>
        <p:spPr>
          <a:xfrm flipH="1" rot="10800000">
            <a:off x="2711325" y="2764150"/>
            <a:ext cx="1975200" cy="2373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17"/>
          <p:cNvCxnSpPr/>
          <p:nvPr/>
        </p:nvCxnSpPr>
        <p:spPr>
          <a:xfrm flipH="1" rot="10800000">
            <a:off x="2711325" y="2135675"/>
            <a:ext cx="1975200" cy="782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" name="Google Shape;136;p17"/>
          <p:cNvSpPr/>
          <p:nvPr/>
        </p:nvSpPr>
        <p:spPr>
          <a:xfrm>
            <a:off x="2866750" y="2702700"/>
            <a:ext cx="391200" cy="1503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2806423" y="2632387"/>
            <a:ext cx="654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Protons</a:t>
            </a:r>
            <a:endParaRPr b="1" sz="700"/>
          </a:p>
        </p:txBody>
      </p:sp>
      <p:sp>
        <p:nvSpPr>
          <p:cNvPr id="138" name="Google Shape;138;p17"/>
          <p:cNvSpPr/>
          <p:nvPr/>
        </p:nvSpPr>
        <p:spPr>
          <a:xfrm>
            <a:off x="3382250" y="2793625"/>
            <a:ext cx="391200" cy="150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3291542" y="2722482"/>
            <a:ext cx="654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</a:rPr>
              <a:t>Neutrons</a:t>
            </a:r>
            <a:endParaRPr b="1" sz="700">
              <a:solidFill>
                <a:schemeClr val="dk1"/>
              </a:solidFill>
            </a:endParaRPr>
          </a:p>
        </p:txBody>
      </p:sp>
      <p:cxnSp>
        <p:nvCxnSpPr>
          <p:cNvPr id="140" name="Google Shape;140;p17"/>
          <p:cNvCxnSpPr/>
          <p:nvPr/>
        </p:nvCxnSpPr>
        <p:spPr>
          <a:xfrm>
            <a:off x="21053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/>
          <p:nvPr/>
        </p:nvSpPr>
        <p:spPr>
          <a:xfrm>
            <a:off x="352725" y="2629450"/>
            <a:ext cx="8363700" cy="24273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SBS Program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166275" y="788050"/>
            <a:ext cx="82674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PAC approved experiments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Nucleon Form Factors: </a:t>
            </a:r>
            <a:r>
              <a:rPr lang="en" sz="1100"/>
              <a:t>G</a:t>
            </a:r>
            <a:r>
              <a:rPr baseline="-25000" lang="en" sz="1100"/>
              <a:t>M</a:t>
            </a:r>
            <a:r>
              <a:rPr baseline="30000" lang="en" sz="1100"/>
              <a:t>n</a:t>
            </a:r>
            <a:r>
              <a:rPr lang="en" sz="1100"/>
              <a:t> (E12-09-019), G</a:t>
            </a:r>
            <a:r>
              <a:rPr baseline="-25000" lang="en" sz="1100"/>
              <a:t>E</a:t>
            </a:r>
            <a:r>
              <a:rPr baseline="30000" lang="en" sz="1100"/>
              <a:t>n</a:t>
            </a:r>
            <a:r>
              <a:rPr lang="en" sz="1100"/>
              <a:t> (E12-17-004), and G</a:t>
            </a:r>
            <a:r>
              <a:rPr baseline="-25000" lang="en" sz="1100"/>
              <a:t>E</a:t>
            </a:r>
            <a:r>
              <a:rPr baseline="30000" lang="en" sz="1100">
                <a:solidFill>
                  <a:schemeClr val="dk1"/>
                </a:solidFill>
              </a:rPr>
              <a:t>p</a:t>
            </a:r>
            <a:r>
              <a:rPr lang="en" sz="1100"/>
              <a:t> /G</a:t>
            </a:r>
            <a:r>
              <a:rPr baseline="-25000" lang="en" sz="1100"/>
              <a:t>M</a:t>
            </a:r>
            <a:r>
              <a:rPr baseline="30000" lang="en" sz="1100"/>
              <a:t>p</a:t>
            </a:r>
            <a:r>
              <a:rPr lang="en" sz="1100"/>
              <a:t> (E12-07-109).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nTPE (E12-09-010), GEn-rp (E12-17-004), SIDIS (E12-09-018)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G</a:t>
            </a:r>
            <a:r>
              <a:rPr baseline="-25000" lang="en" sz="1100"/>
              <a:t>M</a:t>
            </a:r>
            <a:r>
              <a:rPr baseline="30000" lang="en" sz="1100"/>
              <a:t>n</a:t>
            </a:r>
            <a:r>
              <a:rPr lang="en" sz="1100"/>
              <a:t> and nTPE ran in the winter of 2021-2022, the first two in the SBS program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(G</a:t>
            </a:r>
            <a:r>
              <a:rPr baseline="-25000" lang="en" sz="1100"/>
              <a:t>M</a:t>
            </a:r>
            <a:r>
              <a:rPr baseline="30000" lang="en" sz="1100"/>
              <a:t>n</a:t>
            </a:r>
            <a:r>
              <a:rPr lang="en" sz="1100"/>
              <a:t>) Via the ratio method to minimize systematic errors, neutron magnetic form factor will be extracted from deuterium quasielastic cross sections d(e,en)p / d(e,ep)n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(nTPE) With simultaneous e-n / e-p measurements at two </a:t>
            </a:r>
            <a:r>
              <a:rPr lang="en" sz="1100"/>
              <a:t>virtual</a:t>
            </a:r>
            <a:r>
              <a:rPr lang="en" sz="1100"/>
              <a:t> photon polarizations, the contribution of two-photon-exchange to the elastic e-n cross section will be extracted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BigBite spectrometer detects scattered electrons and HCal detects protons and neutrons separated by SBS Dipole</a:t>
            </a:r>
            <a:endParaRPr sz="1100"/>
          </a:p>
        </p:txBody>
      </p:sp>
      <p:sp>
        <p:nvSpPr>
          <p:cNvPr id="148" name="Google Shape;1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450" y="2623110"/>
            <a:ext cx="6518098" cy="237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/>
          <p:nvPr/>
        </p:nvSpPr>
        <p:spPr>
          <a:xfrm>
            <a:off x="5114525" y="4566297"/>
            <a:ext cx="130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00"/>
                </a:solidFill>
              </a:rPr>
              <a:t>10-cm liquid deuterium/hydrogen target. Luminosity ~ 2 x 10</a:t>
            </a:r>
            <a:r>
              <a:rPr baseline="30000" lang="en" sz="600">
                <a:solidFill>
                  <a:srgbClr val="FFFF00"/>
                </a:solidFill>
              </a:rPr>
              <a:t>38</a:t>
            </a:r>
            <a:endParaRPr baseline="30000" sz="600">
              <a:solidFill>
                <a:srgbClr val="FFFF00"/>
              </a:solidFill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7211775" y="2762622"/>
            <a:ext cx="135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GMn configuration: Coordinate Detector (CDet), SBS GEMs, and RICH not shown</a:t>
            </a:r>
            <a:endParaRPr baseline="30000" sz="600">
              <a:solidFill>
                <a:srgbClr val="FFFFFF"/>
              </a:solidFill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5036375" y="4231275"/>
            <a:ext cx="106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PID: 48D48 10T Dipole (aka SBS Dipole)</a:t>
            </a:r>
            <a:endParaRPr baseline="30000" sz="600">
              <a:solidFill>
                <a:srgbClr val="FF00FF"/>
              </a:solidFill>
            </a:endParaRPr>
          </a:p>
        </p:txBody>
      </p:sp>
      <p:cxnSp>
        <p:nvCxnSpPr>
          <p:cNvPr id="153" name="Google Shape;153;p18"/>
          <p:cNvCxnSpPr/>
          <p:nvPr/>
        </p:nvCxnSpPr>
        <p:spPr>
          <a:xfrm>
            <a:off x="352725" y="788850"/>
            <a:ext cx="4989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18"/>
          <p:cNvSpPr txBox="1"/>
          <p:nvPr/>
        </p:nvSpPr>
        <p:spPr>
          <a:xfrm>
            <a:off x="1842275" y="4396522"/>
            <a:ext cx="130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FFFF"/>
                </a:solidFill>
              </a:rPr>
              <a:t>BigBite (BB) spectrometer: BB dipole, BBCal, Hodoscope, GRINCH, BB GEMs </a:t>
            </a:r>
            <a:endParaRPr baseline="30000" sz="600">
              <a:solidFill>
                <a:srgbClr val="00FFFF"/>
              </a:solidFill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1135150" y="2632700"/>
            <a:ext cx="210600" cy="2364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Program and Kinematics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166275" y="788050"/>
            <a:ext cx="84852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●"/>
            </a:pPr>
            <a:r>
              <a:rPr lang="en" sz="1300"/>
              <a:t>G</a:t>
            </a:r>
            <a:r>
              <a:rPr baseline="-25000" lang="en" sz="1300"/>
              <a:t>M</a:t>
            </a:r>
            <a:r>
              <a:rPr baseline="30000" lang="en" sz="1300"/>
              <a:t>n</a:t>
            </a:r>
            <a:r>
              <a:rPr lang="en" sz="1300"/>
              <a:t> completed in winter with five Q</a:t>
            </a:r>
            <a:r>
              <a:rPr baseline="30000" lang="en" sz="1300"/>
              <a:t>2</a:t>
            </a:r>
            <a:r>
              <a:rPr lang="en" sz="1300"/>
              <a:t> points and six kinematics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○"/>
            </a:pPr>
            <a:r>
              <a:rPr lang="en" sz="1300"/>
              <a:t>Q</a:t>
            </a:r>
            <a:r>
              <a:rPr baseline="30000" lang="en" sz="1300"/>
              <a:t>2</a:t>
            </a:r>
            <a:r>
              <a:rPr lang="en" sz="1300"/>
              <a:t> = 3,4.5,7.5,10,13.6 GeV</a:t>
            </a:r>
            <a:r>
              <a:rPr baseline="30000" lang="en" sz="1300"/>
              <a:t>2</a:t>
            </a:r>
            <a:r>
              <a:rPr lang="en" sz="1300"/>
              <a:t> completed, extending global data significantly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○"/>
            </a:pPr>
            <a:r>
              <a:rPr lang="en" sz="1300"/>
              <a:t>One extra kinematic at Q</a:t>
            </a:r>
            <a:r>
              <a:rPr baseline="30000" lang="en" sz="1300"/>
              <a:t>2</a:t>
            </a:r>
            <a:r>
              <a:rPr lang="en" sz="1300"/>
              <a:t> = 4.5 GeV</a:t>
            </a:r>
            <a:r>
              <a:rPr baseline="30000" lang="en" sz="1300"/>
              <a:t>2</a:t>
            </a:r>
            <a:r>
              <a:rPr lang="en" sz="1300"/>
              <a:t> at a different virtual photon polarization for nTPE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●"/>
            </a:pPr>
            <a:r>
              <a:rPr lang="en" sz="1300"/>
              <a:t>G</a:t>
            </a:r>
            <a:r>
              <a:rPr baseline="-25000" lang="en" sz="1300"/>
              <a:t>M</a:t>
            </a:r>
            <a:r>
              <a:rPr baseline="30000" lang="en" sz="1300"/>
              <a:t>n</a:t>
            </a:r>
            <a:r>
              <a:rPr lang="en" sz="1300"/>
              <a:t> will constrain global parton distributions (GPDs) for broader physics applications and increased understanding of hadronic structure</a:t>
            </a:r>
            <a:endParaRPr sz="13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●"/>
            </a:pPr>
            <a:r>
              <a:rPr lang="en" sz="1300"/>
              <a:t>As first measurement of electron-neutron Rosenbluth slope for 50 years, nTPE will help to resolve the Form Factor Ratio Puzzle (FFRP)</a:t>
            </a:r>
            <a:endParaRPr sz="1300"/>
          </a:p>
        </p:txBody>
      </p:sp>
      <p:sp>
        <p:nvSpPr>
          <p:cNvPr id="162" name="Google Shape;16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3" name="Google Shape;163;p19"/>
          <p:cNvCxnSpPr/>
          <p:nvPr/>
        </p:nvCxnSpPr>
        <p:spPr>
          <a:xfrm>
            <a:off x="352725" y="788850"/>
            <a:ext cx="5541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19"/>
          <p:cNvSpPr txBox="1"/>
          <p:nvPr/>
        </p:nvSpPr>
        <p:spPr>
          <a:xfrm>
            <a:off x="359178" y="4771717"/>
            <a:ext cx="414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Plots: Andrew Puckett</a:t>
            </a:r>
            <a:endParaRPr sz="800"/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450" y="2623975"/>
            <a:ext cx="2632224" cy="198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538" y="2783372"/>
            <a:ext cx="4031367" cy="198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2575302" y="2626375"/>
            <a:ext cx="16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GMn Q2 Region of Interest</a:t>
            </a:r>
            <a:endParaRPr b="1" sz="800"/>
          </a:p>
        </p:txBody>
      </p:sp>
      <p:sp>
        <p:nvSpPr>
          <p:cNvPr id="168" name="Google Shape;168;p19"/>
          <p:cNvSpPr txBox="1"/>
          <p:nvPr/>
        </p:nvSpPr>
        <p:spPr>
          <a:xfrm>
            <a:off x="6498228" y="4423912"/>
            <a:ext cx="414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nTPE Q2 Region of Interest</a:t>
            </a:r>
            <a:endParaRPr b="1" sz="800"/>
          </a:p>
        </p:txBody>
      </p:sp>
      <p:sp>
        <p:nvSpPr>
          <p:cNvPr id="169" name="Google Shape;169;p19"/>
          <p:cNvSpPr/>
          <p:nvPr/>
        </p:nvSpPr>
        <p:spPr>
          <a:xfrm>
            <a:off x="2603250" y="2705025"/>
            <a:ext cx="1427400" cy="150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6534650" y="4502650"/>
            <a:ext cx="1427400" cy="150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9864" y="4655825"/>
            <a:ext cx="129021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7899" y="4690927"/>
            <a:ext cx="1280810" cy="37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Elastic Protons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166275" y="788050"/>
            <a:ext cx="80685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/>
              <a:t>Commissioning of HCal with elastic protons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/>
              <a:t>Liquid hydrogen target at Q</a:t>
            </a:r>
            <a:r>
              <a:rPr baseline="30000" lang="en"/>
              <a:t>2</a:t>
            </a:r>
            <a:r>
              <a:rPr lang="en"/>
              <a:t> = 1 GeV</a:t>
            </a:r>
            <a:r>
              <a:rPr baseline="30000" lang="en"/>
              <a:t>2</a:t>
            </a:r>
            <a:r>
              <a:rPr lang="en"/>
              <a:t> for protons high elastic yield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/>
              <a:t>Verification of proton detection with SBS Dipole sweep over several field strengths</a:t>
            </a:r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500" y="1904750"/>
            <a:ext cx="5394002" cy="25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1" name="Google Shape;181;p20"/>
          <p:cNvCxnSpPr/>
          <p:nvPr/>
        </p:nvCxnSpPr>
        <p:spPr>
          <a:xfrm>
            <a:off x="352725" y="788850"/>
            <a:ext cx="5541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2" name="Google Shape;18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825" y="1736650"/>
            <a:ext cx="1445949" cy="14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4431" y="3349051"/>
            <a:ext cx="2034621" cy="146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/>
          <p:nvPr/>
        </p:nvSpPr>
        <p:spPr>
          <a:xfrm>
            <a:off x="2129635" y="3859525"/>
            <a:ext cx="365700" cy="525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1773775" y="2348203"/>
            <a:ext cx="3694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Simulated Expectation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G4SBS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SBS Field 0%</a:t>
            </a:r>
            <a:endParaRPr sz="1000"/>
          </a:p>
        </p:txBody>
      </p:sp>
      <p:sp>
        <p:nvSpPr>
          <p:cNvPr id="186" name="Google Shape;186;p20"/>
          <p:cNvSpPr txBox="1"/>
          <p:nvPr/>
        </p:nvSpPr>
        <p:spPr>
          <a:xfrm>
            <a:off x="352725" y="3678200"/>
            <a:ext cx="1124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Expectation from BigBite Arm electron track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SBS Field 0%</a:t>
            </a:r>
            <a:endParaRPr sz="1000"/>
          </a:p>
        </p:txBody>
      </p:sp>
      <p:sp>
        <p:nvSpPr>
          <p:cNvPr id="187" name="Google Shape;187;p20"/>
          <p:cNvSpPr txBox="1"/>
          <p:nvPr/>
        </p:nvSpPr>
        <p:spPr>
          <a:xfrm>
            <a:off x="4355938" y="4452128"/>
            <a:ext cx="414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Data in HCal with rough elastic timing cut during commissioning</a:t>
            </a:r>
            <a:endParaRPr sz="1000"/>
          </a:p>
        </p:txBody>
      </p:sp>
      <p:sp>
        <p:nvSpPr>
          <p:cNvPr id="188" name="Google Shape;188;p20"/>
          <p:cNvSpPr txBox="1"/>
          <p:nvPr/>
        </p:nvSpPr>
        <p:spPr>
          <a:xfrm>
            <a:off x="355558" y="4763258"/>
            <a:ext cx="414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Simulated Expectation Plot: Scott Barcus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/>
        </p:nvSpPr>
        <p:spPr>
          <a:xfrm>
            <a:off x="311700" y="215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</a:t>
            </a:r>
            <a:r>
              <a:rPr baseline="-25000" lang="en" sz="2800"/>
              <a:t>M</a:t>
            </a:r>
            <a:r>
              <a:rPr baseline="30000" lang="en" sz="2800"/>
              <a:t>n</a:t>
            </a:r>
            <a:r>
              <a:rPr lang="en" sz="2800"/>
              <a:t> Performance - Position Resolution Simulations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166275" y="788050"/>
            <a:ext cx="41898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/>
              <a:t>SBS experiments require HCal to have high position resolution, especially for high Q</a:t>
            </a:r>
            <a:r>
              <a:rPr baseline="30000" lang="en" sz="1500"/>
              <a:t>2</a:t>
            </a:r>
            <a:r>
              <a:rPr lang="en" sz="1500"/>
              <a:t> measurements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○"/>
            </a:pPr>
            <a:r>
              <a:rPr lang="en" sz="1500"/>
              <a:t>2.5 GeV nucleons are expected to have </a:t>
            </a:r>
            <a:r>
              <a:rPr lang="en" sz="1500">
                <a:solidFill>
                  <a:schemeClr val="dk1"/>
                </a:solidFill>
              </a:rPr>
              <a:t>6-7</a:t>
            </a:r>
            <a:r>
              <a:rPr lang="en" sz="1500"/>
              <a:t> cm resolution in dispersive direction.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○"/>
            </a:pPr>
            <a:r>
              <a:rPr lang="en" sz="1500"/>
              <a:t>8 GeV nucleons are expected to have 3-4 cm resolution in dispersive direction.</a:t>
            </a:r>
            <a:endParaRPr sz="1500"/>
          </a:p>
        </p:txBody>
      </p:sp>
      <p:sp>
        <p:nvSpPr>
          <p:cNvPr id="195" name="Google Shape;19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6" name="Google Shape;196;p21"/>
          <p:cNvCxnSpPr/>
          <p:nvPr/>
        </p:nvCxnSpPr>
        <p:spPr>
          <a:xfrm>
            <a:off x="352725" y="788850"/>
            <a:ext cx="8157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7" name="Google Shape;197;p21"/>
          <p:cNvSpPr txBox="1"/>
          <p:nvPr/>
        </p:nvSpPr>
        <p:spPr>
          <a:xfrm>
            <a:off x="520768" y="4690675"/>
            <a:ext cx="1723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Plot: Juan Carlos Cornejo</a:t>
            </a:r>
            <a:endParaRPr sz="1000"/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475" y="940450"/>
            <a:ext cx="4170809" cy="357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